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10" r:id="rId15"/>
    <p:sldId id="311" r:id="rId16"/>
    <p:sldId id="309" r:id="rId17"/>
  </p:sldIdLst>
  <p:sldSz cx="9144000" cy="6858000" type="screen4x3"/>
  <p:notesSz cx="6858000" cy="9947275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60" d="100"/>
          <a:sy n="60" d="100"/>
        </p:scale>
        <p:origin x="-133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FE3571-29CF-4769-AF4A-E1FF21C6D26F}" type="datetimeFigureOut">
              <a:rPr lang="id-ID"/>
              <a:pPr>
                <a:defRPr/>
              </a:pPr>
              <a:t>14/10/2016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529B7E-33B3-404D-9D74-5C7B8B1B2A5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07F15-A7AC-4C44-880E-80F2629AA3F8}" type="datetimeFigureOut">
              <a:rPr lang="id-ID" smtClean="0"/>
              <a:pPr>
                <a:defRPr/>
              </a:pPr>
              <a:t>14/10/2016</a:t>
            </a:fld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2071B19-DC29-4C00-8B0B-5004D44D41D1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70C37-D7B0-48B7-9A1D-C7CE78C8A1A5}" type="datetimeFigureOut">
              <a:rPr lang="id-ID" smtClean="0"/>
              <a:pPr>
                <a:defRPr/>
              </a:pPr>
              <a:t>14/10/2016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CBB73-986E-465D-BF75-87825D7232BE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3A15E-7AD9-42DF-92AF-65526B365954}" type="datetimeFigureOut">
              <a:rPr lang="id-ID" smtClean="0"/>
              <a:pPr>
                <a:defRPr/>
              </a:pPr>
              <a:t>14/10/2016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58DEF-3239-4CA7-96C0-C20FA939EA4D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251080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AE6366-E593-4AA4-AC6A-BAE79F5C2126}" type="datetimeFigureOut">
              <a:rPr lang="id-ID" smtClean="0"/>
              <a:pPr>
                <a:defRPr/>
              </a:pPr>
              <a:t>14/10/2016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D56827E-8135-40C8-9CDB-04C4A61F9C1A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70B777-6A67-4077-9FD2-4B2178FF7613}" type="datetimeFigureOut">
              <a:rPr lang="id-ID" smtClean="0"/>
              <a:pPr>
                <a:defRPr/>
              </a:pPr>
              <a:t>14/10/2016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23837-C277-4794-8F4F-902E94BDCA8F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19108-784B-4E0A-AE6E-E3748F5ACE75}" type="datetimeFigureOut">
              <a:rPr lang="id-ID" smtClean="0"/>
              <a:pPr>
                <a:defRPr/>
              </a:pPr>
              <a:t>14/10/2016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FF6E7-5710-4F36-9F4E-BE22690FD457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724696-9461-4AD8-BB95-366DE096BE97}" type="datetimeFigureOut">
              <a:rPr lang="id-ID" smtClean="0"/>
              <a:pPr>
                <a:defRPr/>
              </a:pPr>
              <a:t>14/10/2016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74A3D3B0-5C38-4C2E-8682-D5B924BD1462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EDEE19-56F4-4D67-BC4A-8F8BC67CCDE9}" type="datetimeFigureOut">
              <a:rPr lang="id-ID" smtClean="0"/>
              <a:pPr>
                <a:defRPr/>
              </a:pPr>
              <a:t>14/10/2016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C6C8B-46E7-4377-9A66-12A63E73E372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E6177D-8CD7-447B-848B-198031D06C01}" type="datetimeFigureOut">
              <a:rPr lang="id-ID" smtClean="0"/>
              <a:pPr>
                <a:defRPr/>
              </a:pPr>
              <a:t>14/10/2016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1622E-5664-4BBF-B210-77353D9DEF07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37D894-6138-4892-8B31-08AB68D6868E}" type="datetimeFigureOut">
              <a:rPr lang="id-ID" smtClean="0"/>
              <a:pPr>
                <a:defRPr/>
              </a:pPr>
              <a:t>14/10/2016</a:t>
            </a:fld>
            <a:endParaRPr lang="id-ID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6EEB0-7907-4791-BCA5-8BF103648B77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0084AA-346D-492A-A909-C4F50FE48F9F}" type="datetimeFigureOut">
              <a:rPr lang="id-ID" smtClean="0"/>
              <a:pPr>
                <a:defRPr/>
              </a:pPr>
              <a:t>14/10/2016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556B1-4349-4DF5-AFC2-B4CB65C60028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9F94761-763A-4330-9A5F-72D081E6EB34}" type="datetimeFigureOut">
              <a:rPr lang="id-ID" smtClean="0"/>
              <a:pPr>
                <a:defRPr/>
              </a:pPr>
              <a:t>14/10/2016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0E74098-AEE4-4FF0-97E7-CED7DC638DC0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halotki@bnp2tki.go.id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7224" y="1571612"/>
            <a:ext cx="7929562" cy="26431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en-US" sz="54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Pemberian</a:t>
            </a:r>
            <a:r>
              <a:rPr lang="en-US" sz="5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Kredit</a:t>
            </a:r>
            <a:r>
              <a:rPr lang="en-US" sz="5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Usaha Rakyat (KUR) </a:t>
            </a:r>
            <a:r>
              <a:rPr lang="en-US" sz="54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kepada</a:t>
            </a:r>
            <a:r>
              <a:rPr lang="en-US" sz="5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TKI </a:t>
            </a:r>
            <a:r>
              <a:rPr lang="en-US" sz="54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Purna</a:t>
            </a:r>
            <a:endParaRPr lang="en-US" sz="5400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1" y="-17148"/>
            <a:ext cx="9884115" cy="2880765"/>
            <a:chOff x="1" y="-17148"/>
            <a:chExt cx="9884115" cy="2880765"/>
          </a:xfrm>
        </p:grpSpPr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1" y="-17148"/>
              <a:ext cx="9884115" cy="2880765"/>
            </a:xfrm>
            <a:custGeom>
              <a:avLst/>
              <a:gdLst>
                <a:gd name="connsiteX0" fmla="*/ 0 w 9144000"/>
                <a:gd name="connsiteY0" fmla="*/ 0 h 1268760"/>
                <a:gd name="connsiteX1" fmla="*/ 9144000 w 9144000"/>
                <a:gd name="connsiteY1" fmla="*/ 0 h 1268760"/>
                <a:gd name="connsiteX2" fmla="*/ 9144000 w 9144000"/>
                <a:gd name="connsiteY2" fmla="*/ 1268760 h 1268760"/>
                <a:gd name="connsiteX3" fmla="*/ 0 w 9144000"/>
                <a:gd name="connsiteY3" fmla="*/ 1268760 h 1268760"/>
                <a:gd name="connsiteX4" fmla="*/ 0 w 9144000"/>
                <a:gd name="connsiteY4" fmla="*/ 0 h 1268760"/>
                <a:gd name="connsiteX0" fmla="*/ 0 w 9144000"/>
                <a:gd name="connsiteY0" fmla="*/ 17148 h 1285908"/>
                <a:gd name="connsiteX1" fmla="*/ 9144000 w 9144000"/>
                <a:gd name="connsiteY1" fmla="*/ 17148 h 1285908"/>
                <a:gd name="connsiteX2" fmla="*/ 9144000 w 9144000"/>
                <a:gd name="connsiteY2" fmla="*/ 0 h 1285908"/>
                <a:gd name="connsiteX3" fmla="*/ 0 w 9144000"/>
                <a:gd name="connsiteY3" fmla="*/ 1285908 h 1285908"/>
                <a:gd name="connsiteX4" fmla="*/ 0 w 9144000"/>
                <a:gd name="connsiteY4" fmla="*/ 17148 h 1285908"/>
                <a:gd name="connsiteX0" fmla="*/ 0 w 9144000"/>
                <a:gd name="connsiteY0" fmla="*/ 17148 h 1544019"/>
                <a:gd name="connsiteX1" fmla="*/ 9144000 w 9144000"/>
                <a:gd name="connsiteY1" fmla="*/ 17148 h 1544019"/>
                <a:gd name="connsiteX2" fmla="*/ 9144000 w 9144000"/>
                <a:gd name="connsiteY2" fmla="*/ 0 h 1544019"/>
                <a:gd name="connsiteX3" fmla="*/ 0 w 9144000"/>
                <a:gd name="connsiteY3" fmla="*/ 1285908 h 1544019"/>
                <a:gd name="connsiteX4" fmla="*/ 0 w 9144000"/>
                <a:gd name="connsiteY4" fmla="*/ 17148 h 1544019"/>
                <a:gd name="connsiteX0" fmla="*/ 0 w 10190857"/>
                <a:gd name="connsiteY0" fmla="*/ 17148 h 2951937"/>
                <a:gd name="connsiteX1" fmla="*/ 9144000 w 10190857"/>
                <a:gd name="connsiteY1" fmla="*/ 17148 h 2951937"/>
                <a:gd name="connsiteX2" fmla="*/ 9144000 w 10190857"/>
                <a:gd name="connsiteY2" fmla="*/ 0 h 2951937"/>
                <a:gd name="connsiteX3" fmla="*/ 0 w 10190857"/>
                <a:gd name="connsiteY3" fmla="*/ 1285908 h 2951937"/>
                <a:gd name="connsiteX4" fmla="*/ 0 w 10190857"/>
                <a:gd name="connsiteY4" fmla="*/ 17148 h 2951937"/>
                <a:gd name="connsiteX0" fmla="*/ 0 w 10190857"/>
                <a:gd name="connsiteY0" fmla="*/ 17148 h 2951937"/>
                <a:gd name="connsiteX1" fmla="*/ 9144000 w 10190857"/>
                <a:gd name="connsiteY1" fmla="*/ 17148 h 2951937"/>
                <a:gd name="connsiteX2" fmla="*/ 9144000 w 10190857"/>
                <a:gd name="connsiteY2" fmla="*/ 0 h 2951937"/>
                <a:gd name="connsiteX3" fmla="*/ 0 w 10190857"/>
                <a:gd name="connsiteY3" fmla="*/ 1571636 h 2951937"/>
                <a:gd name="connsiteX4" fmla="*/ 0 w 10190857"/>
                <a:gd name="connsiteY4" fmla="*/ 17148 h 2951937"/>
                <a:gd name="connsiteX0" fmla="*/ 0 w 10938730"/>
                <a:gd name="connsiteY0" fmla="*/ 17148 h 2523621"/>
                <a:gd name="connsiteX1" fmla="*/ 9144000 w 10938730"/>
                <a:gd name="connsiteY1" fmla="*/ 17148 h 2523621"/>
                <a:gd name="connsiteX2" fmla="*/ 9144000 w 10938730"/>
                <a:gd name="connsiteY2" fmla="*/ 0 h 2523621"/>
                <a:gd name="connsiteX3" fmla="*/ 9414730 w 10938730"/>
                <a:gd name="connsiteY3" fmla="*/ 2261682 h 2523621"/>
                <a:gd name="connsiteX4" fmla="*/ 0 w 10938730"/>
                <a:gd name="connsiteY4" fmla="*/ 1571636 h 2523621"/>
                <a:gd name="connsiteX5" fmla="*/ 0 w 10938730"/>
                <a:gd name="connsiteY5" fmla="*/ 17148 h 2523621"/>
                <a:gd name="connsiteX0" fmla="*/ 0 w 10938730"/>
                <a:gd name="connsiteY0" fmla="*/ 17148 h 2261682"/>
                <a:gd name="connsiteX1" fmla="*/ 9144000 w 10938730"/>
                <a:gd name="connsiteY1" fmla="*/ 17148 h 2261682"/>
                <a:gd name="connsiteX2" fmla="*/ 9144000 w 10938730"/>
                <a:gd name="connsiteY2" fmla="*/ 0 h 2261682"/>
                <a:gd name="connsiteX3" fmla="*/ 9414730 w 10938730"/>
                <a:gd name="connsiteY3" fmla="*/ 2261682 h 2261682"/>
                <a:gd name="connsiteX4" fmla="*/ 0 w 10938730"/>
                <a:gd name="connsiteY4" fmla="*/ 1571636 h 2261682"/>
                <a:gd name="connsiteX5" fmla="*/ 0 w 10938730"/>
                <a:gd name="connsiteY5" fmla="*/ 17148 h 2261682"/>
                <a:gd name="connsiteX0" fmla="*/ 0 w 10724384"/>
                <a:gd name="connsiteY0" fmla="*/ 17148 h 2047344"/>
                <a:gd name="connsiteX1" fmla="*/ 9144000 w 10724384"/>
                <a:gd name="connsiteY1" fmla="*/ 17148 h 2047344"/>
                <a:gd name="connsiteX2" fmla="*/ 9144000 w 10724384"/>
                <a:gd name="connsiteY2" fmla="*/ 0 h 2047344"/>
                <a:gd name="connsiteX3" fmla="*/ 9200384 w 10724384"/>
                <a:gd name="connsiteY3" fmla="*/ 2047344 h 2047344"/>
                <a:gd name="connsiteX4" fmla="*/ 0 w 10724384"/>
                <a:gd name="connsiteY4" fmla="*/ 1571636 h 2047344"/>
                <a:gd name="connsiteX5" fmla="*/ 0 w 10724384"/>
                <a:gd name="connsiteY5" fmla="*/ 17148 h 2047344"/>
                <a:gd name="connsiteX0" fmla="*/ 0 w 9200384"/>
                <a:gd name="connsiteY0" fmla="*/ 17148 h 2047344"/>
                <a:gd name="connsiteX1" fmla="*/ 9144000 w 9200384"/>
                <a:gd name="connsiteY1" fmla="*/ 17148 h 2047344"/>
                <a:gd name="connsiteX2" fmla="*/ 9144000 w 9200384"/>
                <a:gd name="connsiteY2" fmla="*/ 0 h 2047344"/>
                <a:gd name="connsiteX3" fmla="*/ 9200384 w 9200384"/>
                <a:gd name="connsiteY3" fmla="*/ 2047344 h 2047344"/>
                <a:gd name="connsiteX4" fmla="*/ 0 w 9200384"/>
                <a:gd name="connsiteY4" fmla="*/ 1571636 h 2047344"/>
                <a:gd name="connsiteX5" fmla="*/ 0 w 9200384"/>
                <a:gd name="connsiteY5" fmla="*/ 17148 h 2047344"/>
                <a:gd name="connsiteX0" fmla="*/ 0 w 9200384"/>
                <a:gd name="connsiteY0" fmla="*/ 17148 h 3078005"/>
                <a:gd name="connsiteX1" fmla="*/ 9144000 w 9200384"/>
                <a:gd name="connsiteY1" fmla="*/ 17148 h 3078005"/>
                <a:gd name="connsiteX2" fmla="*/ 9144000 w 9200384"/>
                <a:gd name="connsiteY2" fmla="*/ 0 h 3078005"/>
                <a:gd name="connsiteX3" fmla="*/ 9200384 w 9200384"/>
                <a:gd name="connsiteY3" fmla="*/ 2047344 h 3078005"/>
                <a:gd name="connsiteX4" fmla="*/ 0 w 9200384"/>
                <a:gd name="connsiteY4" fmla="*/ 1571636 h 3078005"/>
                <a:gd name="connsiteX5" fmla="*/ 0 w 9200384"/>
                <a:gd name="connsiteY5" fmla="*/ 17148 h 3078005"/>
                <a:gd name="connsiteX0" fmla="*/ 0 w 10707376"/>
                <a:gd name="connsiteY0" fmla="*/ 17148 h 2387481"/>
                <a:gd name="connsiteX1" fmla="*/ 9144000 w 10707376"/>
                <a:gd name="connsiteY1" fmla="*/ 17148 h 2387481"/>
                <a:gd name="connsiteX2" fmla="*/ 9144000 w 10707376"/>
                <a:gd name="connsiteY2" fmla="*/ 0 h 2387481"/>
                <a:gd name="connsiteX3" fmla="*/ 9200384 w 10707376"/>
                <a:gd name="connsiteY3" fmla="*/ 2047344 h 2387481"/>
                <a:gd name="connsiteX4" fmla="*/ 9173979 w 10707376"/>
                <a:gd name="connsiteY4" fmla="*/ 2040820 h 2387481"/>
                <a:gd name="connsiteX5" fmla="*/ 0 w 10707376"/>
                <a:gd name="connsiteY5" fmla="*/ 1571636 h 2387481"/>
                <a:gd name="connsiteX6" fmla="*/ 0 w 10707376"/>
                <a:gd name="connsiteY6" fmla="*/ 17148 h 2387481"/>
                <a:gd name="connsiteX0" fmla="*/ 0 w 10135840"/>
                <a:gd name="connsiteY0" fmla="*/ 17148 h 3977469"/>
                <a:gd name="connsiteX1" fmla="*/ 9144000 w 10135840"/>
                <a:gd name="connsiteY1" fmla="*/ 17148 h 3977469"/>
                <a:gd name="connsiteX2" fmla="*/ 9144000 w 10135840"/>
                <a:gd name="connsiteY2" fmla="*/ 0 h 3977469"/>
                <a:gd name="connsiteX3" fmla="*/ 9200384 w 10135840"/>
                <a:gd name="connsiteY3" fmla="*/ 2047344 h 3977469"/>
                <a:gd name="connsiteX4" fmla="*/ 8602443 w 10135840"/>
                <a:gd name="connsiteY4" fmla="*/ 3898184 h 3977469"/>
                <a:gd name="connsiteX5" fmla="*/ 0 w 10135840"/>
                <a:gd name="connsiteY5" fmla="*/ 1571636 h 3977469"/>
                <a:gd name="connsiteX6" fmla="*/ 0 w 10135840"/>
                <a:gd name="connsiteY6" fmla="*/ 17148 h 3977469"/>
                <a:gd name="connsiteX0" fmla="*/ 0 w 9200384"/>
                <a:gd name="connsiteY0" fmla="*/ 17148 h 2309283"/>
                <a:gd name="connsiteX1" fmla="*/ 9144000 w 9200384"/>
                <a:gd name="connsiteY1" fmla="*/ 17148 h 2309283"/>
                <a:gd name="connsiteX2" fmla="*/ 9144000 w 9200384"/>
                <a:gd name="connsiteY2" fmla="*/ 0 h 2309283"/>
                <a:gd name="connsiteX3" fmla="*/ 9200384 w 9200384"/>
                <a:gd name="connsiteY3" fmla="*/ 2047344 h 2309283"/>
                <a:gd name="connsiteX4" fmla="*/ 0 w 9200384"/>
                <a:gd name="connsiteY4" fmla="*/ 1571636 h 2309283"/>
                <a:gd name="connsiteX5" fmla="*/ 0 w 9200384"/>
                <a:gd name="connsiteY5" fmla="*/ 17148 h 2309283"/>
                <a:gd name="connsiteX0" fmla="*/ 0 w 9144000"/>
                <a:gd name="connsiteY0" fmla="*/ 17148 h 1571636"/>
                <a:gd name="connsiteX1" fmla="*/ 9144000 w 9144000"/>
                <a:gd name="connsiteY1" fmla="*/ 17148 h 1571636"/>
                <a:gd name="connsiteX2" fmla="*/ 9144000 w 9144000"/>
                <a:gd name="connsiteY2" fmla="*/ 0 h 1571636"/>
                <a:gd name="connsiteX3" fmla="*/ 0 w 9144000"/>
                <a:gd name="connsiteY3" fmla="*/ 1571636 h 1571636"/>
                <a:gd name="connsiteX4" fmla="*/ 0 w 9144000"/>
                <a:gd name="connsiteY4" fmla="*/ 17148 h 1571636"/>
                <a:gd name="connsiteX0" fmla="*/ 0 w 9144000"/>
                <a:gd name="connsiteY0" fmla="*/ 17148 h 1571636"/>
                <a:gd name="connsiteX1" fmla="*/ 9144000 w 9144000"/>
                <a:gd name="connsiteY1" fmla="*/ 17148 h 1571636"/>
                <a:gd name="connsiteX2" fmla="*/ 9144000 w 9144000"/>
                <a:gd name="connsiteY2" fmla="*/ 0 h 1571636"/>
                <a:gd name="connsiteX3" fmla="*/ 0 w 9144000"/>
                <a:gd name="connsiteY3" fmla="*/ 1571636 h 1571636"/>
                <a:gd name="connsiteX4" fmla="*/ 0 w 9144000"/>
                <a:gd name="connsiteY4" fmla="*/ 17148 h 1571636"/>
                <a:gd name="connsiteX0" fmla="*/ 0 w 9144000"/>
                <a:gd name="connsiteY0" fmla="*/ 17148 h 1571636"/>
                <a:gd name="connsiteX1" fmla="*/ 9144000 w 9144000"/>
                <a:gd name="connsiteY1" fmla="*/ 17148 h 1571636"/>
                <a:gd name="connsiteX2" fmla="*/ 9144000 w 9144000"/>
                <a:gd name="connsiteY2" fmla="*/ 0 h 1571636"/>
                <a:gd name="connsiteX3" fmla="*/ 0 w 9144000"/>
                <a:gd name="connsiteY3" fmla="*/ 1571636 h 1571636"/>
                <a:gd name="connsiteX4" fmla="*/ 0 w 9144000"/>
                <a:gd name="connsiteY4" fmla="*/ 17148 h 1571636"/>
                <a:gd name="connsiteX0" fmla="*/ 0 w 9144000"/>
                <a:gd name="connsiteY0" fmla="*/ 17148 h 1571636"/>
                <a:gd name="connsiteX1" fmla="*/ 9144000 w 9144000"/>
                <a:gd name="connsiteY1" fmla="*/ 17148 h 1571636"/>
                <a:gd name="connsiteX2" fmla="*/ 7500894 w 9144000"/>
                <a:gd name="connsiteY2" fmla="*/ 0 h 1571636"/>
                <a:gd name="connsiteX3" fmla="*/ 0 w 9144000"/>
                <a:gd name="connsiteY3" fmla="*/ 1571636 h 1571636"/>
                <a:gd name="connsiteX4" fmla="*/ 0 w 9144000"/>
                <a:gd name="connsiteY4" fmla="*/ 17148 h 1571636"/>
                <a:gd name="connsiteX0" fmla="*/ 0 w 9144000"/>
                <a:gd name="connsiteY0" fmla="*/ 17148 h 2292158"/>
                <a:gd name="connsiteX1" fmla="*/ 9144000 w 9144000"/>
                <a:gd name="connsiteY1" fmla="*/ 17148 h 2292158"/>
                <a:gd name="connsiteX2" fmla="*/ 7500894 w 9144000"/>
                <a:gd name="connsiteY2" fmla="*/ 0 h 2292158"/>
                <a:gd name="connsiteX3" fmla="*/ 0 w 9144000"/>
                <a:gd name="connsiteY3" fmla="*/ 1571636 h 2292158"/>
                <a:gd name="connsiteX4" fmla="*/ 0 w 9144000"/>
                <a:gd name="connsiteY4" fmla="*/ 17148 h 2292158"/>
                <a:gd name="connsiteX0" fmla="*/ 0 w 9144000"/>
                <a:gd name="connsiteY0" fmla="*/ 17148 h 2292158"/>
                <a:gd name="connsiteX1" fmla="*/ 9144000 w 9144000"/>
                <a:gd name="connsiteY1" fmla="*/ 17148 h 2292158"/>
                <a:gd name="connsiteX2" fmla="*/ 7500894 w 9144000"/>
                <a:gd name="connsiteY2" fmla="*/ 0 h 2292158"/>
                <a:gd name="connsiteX3" fmla="*/ 0 w 9144000"/>
                <a:gd name="connsiteY3" fmla="*/ 1571636 h 2292158"/>
                <a:gd name="connsiteX4" fmla="*/ 0 w 9144000"/>
                <a:gd name="connsiteY4" fmla="*/ 17148 h 2292158"/>
                <a:gd name="connsiteX0" fmla="*/ 0 w 7581506"/>
                <a:gd name="connsiteY0" fmla="*/ 17148 h 2292158"/>
                <a:gd name="connsiteX1" fmla="*/ 7500894 w 7581506"/>
                <a:gd name="connsiteY1" fmla="*/ 0 h 2292158"/>
                <a:gd name="connsiteX2" fmla="*/ 0 w 7581506"/>
                <a:gd name="connsiteY2" fmla="*/ 1571636 h 2292158"/>
                <a:gd name="connsiteX3" fmla="*/ 0 w 7581506"/>
                <a:gd name="connsiteY3" fmla="*/ 17148 h 2292158"/>
                <a:gd name="connsiteX0" fmla="*/ 0 w 9224548"/>
                <a:gd name="connsiteY0" fmla="*/ 17148 h 2292158"/>
                <a:gd name="connsiteX1" fmla="*/ 9143936 w 9224548"/>
                <a:gd name="connsiteY1" fmla="*/ 0 h 2292158"/>
                <a:gd name="connsiteX2" fmla="*/ 0 w 9224548"/>
                <a:gd name="connsiteY2" fmla="*/ 1571636 h 2292158"/>
                <a:gd name="connsiteX3" fmla="*/ 0 w 9224548"/>
                <a:gd name="connsiteY3" fmla="*/ 17148 h 2292158"/>
                <a:gd name="connsiteX0" fmla="*/ 0 w 9884115"/>
                <a:gd name="connsiteY0" fmla="*/ 17148 h 2880765"/>
                <a:gd name="connsiteX1" fmla="*/ 9143936 w 9884115"/>
                <a:gd name="connsiteY1" fmla="*/ 0 h 2880765"/>
                <a:gd name="connsiteX2" fmla="*/ 0 w 9884115"/>
                <a:gd name="connsiteY2" fmla="*/ 1571636 h 2880765"/>
                <a:gd name="connsiteX3" fmla="*/ 0 w 9884115"/>
                <a:gd name="connsiteY3" fmla="*/ 17148 h 288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84115" h="2880765">
                  <a:moveTo>
                    <a:pt x="0" y="17148"/>
                  </a:moveTo>
                  <a:lnTo>
                    <a:pt x="9143936" y="0"/>
                  </a:lnTo>
                  <a:cubicBezTo>
                    <a:pt x="9884115" y="2880765"/>
                    <a:pt x="3566450" y="615057"/>
                    <a:pt x="0" y="1571636"/>
                  </a:cubicBezTo>
                  <a:lnTo>
                    <a:pt x="0" y="1714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8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1403176" y="116632"/>
              <a:ext cx="6553200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Arial" charset="0"/>
                </a:rPr>
                <a:t>BADAN NASIONAL </a:t>
              </a:r>
            </a:p>
            <a:p>
              <a:pPr algn="ctr"/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Arial" charset="0"/>
                </a:rPr>
                <a:t>PENEMPATAN DAN PERLINDUNGAN </a:t>
              </a:r>
            </a:p>
            <a:p>
              <a:pPr algn="ctr"/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Arial" charset="0"/>
                </a:rPr>
                <a:t>TENAGA KERJA INDONESIA (BNP2TKI)</a:t>
              </a:r>
            </a:p>
          </p:txBody>
        </p:sp>
        <p:pic>
          <p:nvPicPr>
            <p:cNvPr id="8" name="Picture 10" descr="D:\02. KADIR 2012\12. DESIGN\bendera.gif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89241"/>
              <a:ext cx="1565721" cy="10784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E:\PICTURES\04. PNG-Transparent for powerpoint\1000px-coat_of_arms_of_indonesia_garuda_pancasila-svg_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59" y="167386"/>
              <a:ext cx="779463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D:\02. KADIR 2012\12. DESIGN\10. TEMPLATE\logo bnp2tki transparan kadir 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6710" y="0"/>
              <a:ext cx="1055422" cy="1094072"/>
            </a:xfrm>
            <a:prstGeom prst="rect">
              <a:avLst/>
            </a:prstGeom>
            <a:noFill/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le 3"/>
          <p:cNvSpPr txBox="1">
            <a:spLocks/>
          </p:cNvSpPr>
          <p:nvPr/>
        </p:nvSpPr>
        <p:spPr>
          <a:xfrm>
            <a:off x="1142976" y="4357694"/>
            <a:ext cx="678661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  <a:ea typeface="+mj-ea"/>
                <a:cs typeface="+mj-cs"/>
              </a:rPr>
              <a:t>MATERI SOSIALISASI NOMOR : </a:t>
            </a:r>
            <a:r>
              <a:rPr lang="en-US" sz="20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  <a:t>03.03.02.2016 </a:t>
            </a:r>
            <a:endParaRPr lang="en-US" sz="2000" b="1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5400000">
            <a:off x="4038602" y="-4038600"/>
            <a:ext cx="1066800" cy="9144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6" descr="http://www.interiorplace.com/product_images/m/533/GR70110L__4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98709" y="3116314"/>
            <a:ext cx="6861604" cy="628980"/>
          </a:xfrm>
          <a:prstGeom prst="corner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5062" name="TextBox 3"/>
          <p:cNvSpPr txBox="1">
            <a:spLocks noChangeArrowheads="1"/>
          </p:cNvSpPr>
          <p:nvPr/>
        </p:nvSpPr>
        <p:spPr bwMode="auto">
          <a:xfrm>
            <a:off x="182563" y="3048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 sz="3200" b="1">
                <a:latin typeface="Bodoni MT" pitchFamily="18" charset="0"/>
              </a:rPr>
              <a:t>KUR Retail</a:t>
            </a:r>
            <a:endParaRPr lang="en-US" altLang="id-ID" sz="3200" b="1">
              <a:latin typeface="Bodoni MT" pitchFamily="18" charset="0"/>
            </a:endParaRPr>
          </a:p>
        </p:txBody>
      </p:sp>
      <p:sp>
        <p:nvSpPr>
          <p:cNvPr id="4107" name="TextBox 8"/>
          <p:cNvSpPr txBox="1">
            <a:spLocks noChangeArrowheads="1"/>
          </p:cNvSpPr>
          <p:nvPr/>
        </p:nvSpPr>
        <p:spPr bwMode="auto">
          <a:xfrm>
            <a:off x="427038" y="1219200"/>
            <a:ext cx="8259762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KUR Retail diberikan kepada penerima KUR dengan jumlah diatas  Rp 25.000.000 (dua puluh lima juta rupiah) dan paling banyak sebesar Rp 500.000.000 (lima ratus juta rupiah)</a:t>
            </a:r>
          </a:p>
          <a:p>
            <a:pPr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d-ID" altLang="id-ID" sz="2800" b="1" dirty="0">
              <a:solidFill>
                <a:srgbClr val="0070C0"/>
              </a:solidFill>
              <a:cs typeface="+mn-cs"/>
            </a:endParaRPr>
          </a:p>
          <a:p>
            <a:pPr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Suku bunga sebesar 9 % (sembilan perseratus) efektif pertahun atau disesuaikan dengan suku bunga flat / anuitas yang setara.</a:t>
            </a:r>
          </a:p>
          <a:p>
            <a:pPr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d-ID" altLang="id-ID" sz="2800" b="1" dirty="0">
              <a:solidFill>
                <a:srgbClr val="0070C0"/>
              </a:solidFill>
              <a:cs typeface="+mn-cs"/>
            </a:endParaRPr>
          </a:p>
          <a:p>
            <a:pPr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Jangka waktu KUR Retail :</a:t>
            </a: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Paling lambat 4 (empat) tahun untuk kredit / pembiayaan modal kerja atau</a:t>
            </a: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Paling lambat 5 (lima) tahun untuk kredit / pembiayaan investasi.</a:t>
            </a:r>
            <a:endParaRPr lang="id-ID" altLang="id-ID" sz="2000" b="1" dirty="0" smtClean="0">
              <a:latin typeface="Agency FB" panose="020B0503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5400000">
            <a:off x="4038602" y="-4038600"/>
            <a:ext cx="1066800" cy="9144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6" descr="http://www.interiorplace.com/product_images/m/533/GR70110L__4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98709" y="3116314"/>
            <a:ext cx="6861604" cy="628980"/>
          </a:xfrm>
          <a:prstGeom prst="corner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6086" name="TextBox 3"/>
          <p:cNvSpPr txBox="1">
            <a:spLocks noChangeArrowheads="1"/>
          </p:cNvSpPr>
          <p:nvPr/>
        </p:nvSpPr>
        <p:spPr bwMode="auto">
          <a:xfrm>
            <a:off x="122238" y="2286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 sz="3200" b="1">
                <a:latin typeface="Bodoni MT" pitchFamily="18" charset="0"/>
              </a:rPr>
              <a:t>Syarat penerima KUR Retail</a:t>
            </a:r>
            <a:endParaRPr lang="en-US" altLang="id-ID" sz="3200" b="1">
              <a:latin typeface="Bodoni MT" pitchFamily="18" charset="0"/>
            </a:endParaRPr>
          </a:p>
        </p:txBody>
      </p:sp>
      <p:sp>
        <p:nvSpPr>
          <p:cNvPr id="4107" name="TextBox 8"/>
          <p:cNvSpPr txBox="1">
            <a:spLocks noChangeArrowheads="1"/>
          </p:cNvSpPr>
          <p:nvPr/>
        </p:nvSpPr>
        <p:spPr bwMode="auto">
          <a:xfrm>
            <a:off x="427038" y="1219200"/>
            <a:ext cx="82597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altLang="id-ID" sz="2800" b="1" dirty="0" smtClean="0">
              <a:solidFill>
                <a:srgbClr val="0070C0"/>
              </a:solidFill>
              <a:cs typeface="+mn-cs"/>
            </a:endParaRP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Harus mempunyai usaha produktif dan layak yang telah berjalan minimum 6 (enam) bulan</a:t>
            </a: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Memiliki surat Izin Usaha Mikro dan Kecil yang diterbitkan pemerintah daerah setempat dan / atau surat izin lainnya / Legalitas .</a:t>
            </a:r>
          </a:p>
          <a:p>
            <a:pPr algn="just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altLang="id-ID" sz="2800" b="1" dirty="0" smtClean="0">
              <a:solidFill>
                <a:srgbClr val="0070C0"/>
              </a:solidFill>
              <a:cs typeface="+mn-cs"/>
            </a:endParaRP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endParaRPr lang="id-ID" altLang="id-ID" sz="2000" b="1" dirty="0" smtClean="0">
              <a:latin typeface="Agency FB" panose="020B0503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5400000">
            <a:off x="4038602" y="-4038600"/>
            <a:ext cx="1066800" cy="9144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6" descr="http://www.interiorplace.com/product_images/m/533/GR70110L__4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98709" y="3116314"/>
            <a:ext cx="6861604" cy="628980"/>
          </a:xfrm>
          <a:prstGeom prst="corner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7110" name="TextBox 3"/>
          <p:cNvSpPr txBox="1">
            <a:spLocks noChangeArrowheads="1"/>
          </p:cNvSpPr>
          <p:nvPr/>
        </p:nvSpPr>
        <p:spPr bwMode="auto">
          <a:xfrm>
            <a:off x="152400" y="762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d-ID" sz="3200" b="1">
                <a:latin typeface="Bodoni MT" pitchFamily="18" charset="0"/>
              </a:rPr>
              <a:t>P</a:t>
            </a:r>
            <a:r>
              <a:rPr lang="id-ID" altLang="id-ID" sz="3200" b="1">
                <a:latin typeface="Bodoni MT" pitchFamily="18" charset="0"/>
              </a:rPr>
              <a:t>enyaluran KUR melalui Lembaga Linkage </a:t>
            </a:r>
            <a:endParaRPr lang="en-US" altLang="id-ID" sz="3200" b="1">
              <a:latin typeface="Bodoni MT" pitchFamily="18" charset="0"/>
            </a:endParaRPr>
          </a:p>
        </p:txBody>
      </p:sp>
      <p:sp>
        <p:nvSpPr>
          <p:cNvPr id="4107" name="TextBox 8"/>
          <p:cNvSpPr txBox="1">
            <a:spLocks noChangeArrowheads="1"/>
          </p:cNvSpPr>
          <p:nvPr/>
        </p:nvSpPr>
        <p:spPr bwMode="auto">
          <a:xfrm>
            <a:off x="427038" y="1219200"/>
            <a:ext cx="8259762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altLang="id-ID" sz="2800" b="1" dirty="0" smtClean="0">
                <a:cs typeface="+mn-cs"/>
              </a:rPr>
              <a:t>Lembaga Linkage adalah lembaga berbadan hukum yang dapat menerus pinjamkan KUR dari Penyalur KUR kepada penerima KUR berdasarkan perjanjian kerjasama.</a:t>
            </a:r>
          </a:p>
          <a:p>
            <a:pPr algn="just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altLang="id-ID" sz="2800" b="1" dirty="0">
              <a:cs typeface="+mn-cs"/>
            </a:endParaRPr>
          </a:p>
          <a:p>
            <a:pPr algn="just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altLang="id-ID" sz="2800" b="1" dirty="0" smtClean="0">
                <a:cs typeface="+mn-cs"/>
              </a:rPr>
              <a:t>Lembaga Linkage meliputi Koperasi Sekunder, Koperasi Primer, Bank Perkreditan Rakyat / Bank Perkreditan Rakyat Syariah, perusahaan pembiayaan, perusahaan modal ventura, Lembaga Keuangan Mikro  pola konvensional atau syariah, lembaga keuangan bukan bank lainnya dan kelompok usaha.</a:t>
            </a:r>
          </a:p>
          <a:p>
            <a:pPr algn="just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altLang="id-ID" sz="2800" b="1" dirty="0" smtClean="0">
              <a:cs typeface="+mn-cs"/>
            </a:endParaRP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endParaRPr lang="id-ID" altLang="id-ID" sz="2000" b="1" dirty="0" smtClean="0">
              <a:latin typeface="Agency FB" panose="020B0503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4038602" y="-4038600"/>
            <a:ext cx="1066800" cy="9144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7" name="Title 1"/>
          <p:cNvSpPr>
            <a:spLocks noGrp="1"/>
          </p:cNvSpPr>
          <p:nvPr>
            <p:ph type="title"/>
          </p:nvPr>
        </p:nvSpPr>
        <p:spPr>
          <a:xfrm>
            <a:off x="487363" y="76200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id-ID" sz="2400" b="1" dirty="0" smtClean="0">
                <a:solidFill>
                  <a:schemeClr val="tx1"/>
                </a:solidFill>
                <a:latin typeface="Bodoni MT" pitchFamily="18" charset="0"/>
              </a:rPr>
              <a:t>P</a:t>
            </a:r>
            <a:r>
              <a:rPr lang="id-ID" altLang="id-ID" sz="2400" b="1" dirty="0" smtClean="0">
                <a:solidFill>
                  <a:schemeClr val="tx1"/>
                </a:solidFill>
                <a:latin typeface="Bodoni MT" pitchFamily="18" charset="0"/>
              </a:rPr>
              <a:t>enyaluran KUR melalui Lembaga Linkage</a:t>
            </a:r>
            <a:r>
              <a:rPr lang="en-US" altLang="id-ID" sz="2400" b="1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altLang="id-ID" sz="2400" b="1" dirty="0" err="1" smtClean="0">
                <a:solidFill>
                  <a:schemeClr val="tx1"/>
                </a:solidFill>
                <a:latin typeface="Bodoni MT" pitchFamily="18" charset="0"/>
              </a:rPr>
              <a:t>dibagi</a:t>
            </a:r>
            <a:r>
              <a:rPr lang="en-US" altLang="id-ID" sz="2400" b="1" dirty="0" smtClean="0">
                <a:solidFill>
                  <a:schemeClr val="tx1"/>
                </a:solidFill>
                <a:latin typeface="Bodoni MT" pitchFamily="18" charset="0"/>
              </a:rPr>
              <a:t> 2 </a:t>
            </a:r>
            <a:r>
              <a:rPr lang="en-US" altLang="id-ID" sz="2400" b="1" dirty="0" err="1" smtClean="0">
                <a:solidFill>
                  <a:schemeClr val="tx1"/>
                </a:solidFill>
                <a:latin typeface="Bodoni MT" pitchFamily="18" charset="0"/>
              </a:rPr>
              <a:t>pola</a:t>
            </a:r>
            <a:r>
              <a:rPr lang="en-US" altLang="id-ID" sz="2400" b="1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altLang="id-ID" sz="2400" b="1" dirty="0" err="1" smtClean="0">
                <a:solidFill>
                  <a:schemeClr val="tx1"/>
                </a:solidFill>
                <a:latin typeface="Bodoni MT" pitchFamily="18" charset="0"/>
              </a:rPr>
              <a:t>yakni</a:t>
            </a:r>
            <a:r>
              <a:rPr lang="en-US" altLang="id-ID" sz="2400" b="1" dirty="0" smtClean="0">
                <a:solidFill>
                  <a:schemeClr val="tx1"/>
                </a:solidFill>
                <a:latin typeface="Bodoni MT" pitchFamily="18" charset="0"/>
              </a:rPr>
              <a:t> :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3318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502681" cy="3992563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tx1"/>
                </a:solidFill>
              </a:rPr>
              <a:t>Pola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pembiayaan</a:t>
            </a:r>
            <a:r>
              <a:rPr lang="en-US" sz="2000" b="1" dirty="0" smtClean="0">
                <a:solidFill>
                  <a:schemeClr val="tx1"/>
                </a:solidFill>
              </a:rPr>
              <a:t> channeling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</a:rPr>
              <a:t>Yakni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pinjaman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diberikan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oleh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perbankan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kelompok</a:t>
            </a:r>
            <a:r>
              <a:rPr lang="en-US" sz="2000" dirty="0" smtClean="0">
                <a:solidFill>
                  <a:schemeClr val="tx1"/>
                </a:solidFill>
              </a:rPr>
              <a:t> TKI </a:t>
            </a:r>
            <a:r>
              <a:rPr lang="en-US" sz="2000" dirty="0" err="1" smtClean="0">
                <a:solidFill>
                  <a:schemeClr val="tx1"/>
                </a:solidFill>
              </a:rPr>
              <a:t>Purna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TKI </a:t>
            </a:r>
            <a:r>
              <a:rPr lang="en-US" sz="2000" dirty="0" err="1" smtClean="0">
                <a:solidFill>
                  <a:schemeClr val="tx1"/>
                </a:solidFill>
              </a:rPr>
              <a:t>Purna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perorangan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dimana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keberadaan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multifinance</a:t>
            </a:r>
            <a:r>
              <a:rPr lang="en-US" sz="2000" dirty="0" smtClean="0">
                <a:solidFill>
                  <a:schemeClr val="tx1"/>
                </a:solidFill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</a:rPr>
              <a:t>offtaker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</a:rPr>
              <a:t>LKM,BPR,Koperasi,BMT,dll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</a:rPr>
              <a:t>hanya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bertindak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sebagai</a:t>
            </a:r>
            <a:r>
              <a:rPr lang="en-US" sz="2000" dirty="0" smtClean="0">
                <a:solidFill>
                  <a:schemeClr val="tx1"/>
                </a:solidFill>
              </a:rPr>
              <a:t> ‘agency’ (</a:t>
            </a:r>
            <a:r>
              <a:rPr lang="en-US" sz="2000" dirty="0" err="1" smtClean="0">
                <a:solidFill>
                  <a:schemeClr val="tx1"/>
                </a:solidFill>
              </a:rPr>
              <a:t>dalam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hal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usaha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tanpa</a:t>
            </a:r>
            <a:r>
              <a:rPr lang="en-US" sz="2000" dirty="0" smtClean="0">
                <a:solidFill>
                  <a:schemeClr val="tx1"/>
                </a:solidFill>
              </a:rPr>
              <a:t> off taker 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off taker </a:t>
            </a:r>
            <a:r>
              <a:rPr lang="en-US" sz="2000" dirty="0" err="1" smtClean="0">
                <a:solidFill>
                  <a:schemeClr val="tx1"/>
                </a:solidFill>
              </a:rPr>
              <a:t>berfungsi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hanya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sebagai</a:t>
            </a:r>
            <a:r>
              <a:rPr lang="en-US" sz="2000" dirty="0" smtClean="0">
                <a:solidFill>
                  <a:schemeClr val="tx1"/>
                </a:solidFill>
              </a:rPr>
              <a:t> agency).  Off taker </a:t>
            </a:r>
            <a:r>
              <a:rPr lang="en-US" sz="2000" dirty="0" err="1" smtClean="0">
                <a:solidFill>
                  <a:schemeClr val="tx1"/>
                </a:solidFill>
              </a:rPr>
              <a:t>tidak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mempunyai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kewenangan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memutus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kredit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kecuali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mendapat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surat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kuasa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dari</a:t>
            </a:r>
            <a:r>
              <a:rPr lang="en-US" sz="2000" dirty="0" smtClean="0">
                <a:solidFill>
                  <a:schemeClr val="tx1"/>
                </a:solidFill>
              </a:rPr>
              <a:t> bank. bank </a:t>
            </a:r>
            <a:r>
              <a:rPr lang="en-US" sz="2000" dirty="0" err="1" smtClean="0">
                <a:solidFill>
                  <a:schemeClr val="tx1"/>
                </a:solidFill>
              </a:rPr>
              <a:t>memberikan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pembiayaan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secara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langsung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kepada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kelompok</a:t>
            </a:r>
            <a:r>
              <a:rPr lang="en-US" sz="2000" b="1" dirty="0" smtClean="0">
                <a:solidFill>
                  <a:schemeClr val="tx1"/>
                </a:solidFill>
              </a:rPr>
              <a:t> TKI </a:t>
            </a:r>
            <a:r>
              <a:rPr lang="en-US" sz="2000" b="1" dirty="0" err="1" smtClean="0">
                <a:solidFill>
                  <a:schemeClr val="tx1"/>
                </a:solidFill>
              </a:rPr>
              <a:t>Purna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atau</a:t>
            </a:r>
            <a:r>
              <a:rPr lang="en-US" sz="2000" b="1" dirty="0" smtClean="0">
                <a:solidFill>
                  <a:schemeClr val="tx1"/>
                </a:solidFill>
              </a:rPr>
              <a:t> TKI </a:t>
            </a:r>
            <a:r>
              <a:rPr lang="en-US" sz="2000" b="1" dirty="0" err="1" smtClean="0">
                <a:solidFill>
                  <a:schemeClr val="tx1"/>
                </a:solidFill>
              </a:rPr>
              <a:t>Purna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perorangan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sebagai</a:t>
            </a:r>
            <a:r>
              <a:rPr lang="en-US" sz="2000" dirty="0" smtClean="0">
                <a:solidFill>
                  <a:schemeClr val="tx1"/>
                </a:solidFill>
              </a:rPr>
              <a:t> end user </a:t>
            </a:r>
            <a:r>
              <a:rPr lang="en-US" sz="2000" dirty="0" err="1" smtClean="0">
                <a:solidFill>
                  <a:schemeClr val="tx1"/>
                </a:solidFill>
              </a:rPr>
              <a:t>melalui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perusahaan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mitra</a:t>
            </a:r>
            <a:r>
              <a:rPr lang="en-US" sz="2000" dirty="0" smtClean="0">
                <a:solidFill>
                  <a:schemeClr val="tx1"/>
                </a:solidFill>
              </a:rPr>
              <a:t> (off taker) yang </a:t>
            </a:r>
            <a:r>
              <a:rPr lang="en-US" sz="2000" dirty="0" err="1" smtClean="0">
                <a:solidFill>
                  <a:schemeClr val="tx1"/>
                </a:solidFill>
              </a:rPr>
              <a:t>bertindak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sebagai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agen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tx1"/>
                </a:solidFill>
              </a:rPr>
              <a:t>Pola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pembiayaan</a:t>
            </a:r>
            <a:r>
              <a:rPr lang="en-US" sz="2000" b="1" dirty="0" smtClean="0">
                <a:solidFill>
                  <a:schemeClr val="tx1"/>
                </a:solidFill>
              </a:rPr>
              <a:t> executing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	Bank </a:t>
            </a:r>
            <a:r>
              <a:rPr lang="en-US" sz="2000" dirty="0" err="1" smtClean="0">
                <a:solidFill>
                  <a:schemeClr val="tx1"/>
                </a:solidFill>
              </a:rPr>
              <a:t>memberikan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pembiayaan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perusahaan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mitra</a:t>
            </a:r>
            <a:r>
              <a:rPr lang="en-US" sz="2000" dirty="0" smtClean="0">
                <a:solidFill>
                  <a:schemeClr val="tx1"/>
                </a:solidFill>
              </a:rPr>
              <a:t>/ </a:t>
            </a:r>
            <a:r>
              <a:rPr lang="en-US" sz="2000" dirty="0" err="1" smtClean="0">
                <a:solidFill>
                  <a:schemeClr val="tx1"/>
                </a:solidFill>
              </a:rPr>
              <a:t>multifinance</a:t>
            </a:r>
            <a:r>
              <a:rPr lang="en-US" sz="2000" dirty="0" smtClean="0">
                <a:solidFill>
                  <a:schemeClr val="tx1"/>
                </a:solidFill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</a:rPr>
              <a:t>offtaker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dimana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kemudian</a:t>
            </a:r>
            <a:r>
              <a:rPr lang="en-US" sz="2000" dirty="0" smtClean="0">
                <a:solidFill>
                  <a:schemeClr val="tx1"/>
                </a:solidFill>
              </a:rPr>
              <a:t> off taker </a:t>
            </a:r>
            <a:r>
              <a:rPr lang="en-US" sz="2000" dirty="0" err="1" smtClean="0">
                <a:solidFill>
                  <a:schemeClr val="tx1"/>
                </a:solidFill>
              </a:rPr>
              <a:t>meneruskan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kelompok</a:t>
            </a:r>
            <a:r>
              <a:rPr lang="en-US" sz="2000" dirty="0" smtClean="0">
                <a:solidFill>
                  <a:schemeClr val="tx1"/>
                </a:solidFill>
              </a:rPr>
              <a:t> TKI </a:t>
            </a:r>
            <a:r>
              <a:rPr lang="en-US" sz="2000" dirty="0" err="1" smtClean="0">
                <a:solidFill>
                  <a:schemeClr val="tx1"/>
                </a:solidFill>
              </a:rPr>
              <a:t>Purna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TKI </a:t>
            </a:r>
            <a:r>
              <a:rPr lang="en-US" sz="2000" dirty="0" err="1" smtClean="0">
                <a:solidFill>
                  <a:schemeClr val="tx1"/>
                </a:solidFill>
              </a:rPr>
              <a:t>Purna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perorangan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sebagai</a:t>
            </a:r>
            <a:r>
              <a:rPr lang="en-US" sz="2000" dirty="0" smtClean="0">
                <a:solidFill>
                  <a:schemeClr val="tx1"/>
                </a:solidFill>
              </a:rPr>
              <a:t> end user, </a:t>
            </a:r>
            <a:r>
              <a:rPr lang="en-US" sz="2000" dirty="0" err="1" smtClean="0">
                <a:solidFill>
                  <a:schemeClr val="tx1"/>
                </a:solidFill>
              </a:rPr>
              <a:t>sehingga</a:t>
            </a:r>
            <a:r>
              <a:rPr lang="en-US" sz="2000" dirty="0" smtClean="0">
                <a:solidFill>
                  <a:schemeClr val="tx1"/>
                </a:solidFill>
              </a:rPr>
              <a:t> off taker </a:t>
            </a:r>
            <a:r>
              <a:rPr lang="en-US" sz="2000" dirty="0" err="1" smtClean="0">
                <a:solidFill>
                  <a:schemeClr val="tx1"/>
                </a:solidFill>
              </a:rPr>
              <a:t>tercatat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sebagai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debitor</a:t>
            </a:r>
            <a:r>
              <a:rPr lang="en-US" sz="2000" dirty="0" smtClean="0">
                <a:solidFill>
                  <a:schemeClr val="tx1"/>
                </a:solidFill>
              </a:rPr>
              <a:t> bank (</a:t>
            </a:r>
            <a:r>
              <a:rPr lang="en-US" sz="2000" dirty="0" err="1" smtClean="0">
                <a:solidFill>
                  <a:schemeClr val="tx1"/>
                </a:solidFill>
              </a:rPr>
              <a:t>sebagai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penjamin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utama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kelompok</a:t>
            </a:r>
            <a:r>
              <a:rPr lang="en-US" sz="2000" dirty="0" smtClean="0">
                <a:solidFill>
                  <a:schemeClr val="tx1"/>
                </a:solidFill>
              </a:rPr>
              <a:t> TKI </a:t>
            </a:r>
            <a:r>
              <a:rPr lang="en-US" sz="2000" dirty="0" err="1" smtClean="0">
                <a:solidFill>
                  <a:schemeClr val="tx1"/>
                </a:solidFill>
              </a:rPr>
              <a:t>Purna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TKI </a:t>
            </a:r>
            <a:r>
              <a:rPr lang="en-US" sz="2000" dirty="0" err="1" smtClean="0">
                <a:solidFill>
                  <a:schemeClr val="tx1"/>
                </a:solidFill>
              </a:rPr>
              <a:t>Purna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perorangan</a:t>
            </a:r>
            <a:r>
              <a:rPr lang="en-US" sz="2000" dirty="0" smtClean="0">
                <a:solidFill>
                  <a:schemeClr val="tx1"/>
                </a:solidFill>
              </a:rPr>
              <a:t>).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5" name="Picture 6" descr="http://www.interiorplace.com/product_images/m/533/GR70110L__4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98709" y="3116314"/>
            <a:ext cx="6861604" cy="628980"/>
          </a:xfrm>
          <a:prstGeom prst="corner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752600"/>
            <a:ext cx="8686800" cy="45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indent="-355600" algn="just" eaLnBrk="0" hangingPunct="0">
              <a:buFont typeface="Wingdings" pitchFamily="2" charset="2"/>
              <a:buChar char="§"/>
              <a:tabLst>
                <a:tab pos="355600" algn="l"/>
              </a:tabLst>
              <a:defRPr/>
            </a:pPr>
            <a:r>
              <a:rPr lang="id-ID" sz="28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Telpon dari </a:t>
            </a:r>
            <a:r>
              <a:rPr lang="id-ID" sz="28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dalam negeri </a:t>
            </a:r>
            <a:r>
              <a:rPr lang="id-ID" sz="28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: “Halo TKI” </a:t>
            </a:r>
            <a:r>
              <a:rPr lang="id-ID" sz="40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08001000</a:t>
            </a:r>
            <a:r>
              <a:rPr lang="id-ID" sz="28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        (24 jam, bebas pulsa)</a:t>
            </a:r>
          </a:p>
          <a:p>
            <a:pPr marL="355600" indent="-355600" algn="just" eaLnBrk="0" hangingPunct="0">
              <a:tabLst>
                <a:tab pos="355600" algn="l"/>
              </a:tabLst>
              <a:defRPr/>
            </a:pPr>
            <a:endParaRPr lang="id-ID" sz="900" b="1" dirty="0">
              <a:solidFill>
                <a:schemeClr val="tx1"/>
              </a:solidFill>
              <a:ea typeface="Calibri" pitchFamily="34" charset="0"/>
              <a:cs typeface="Arial" pitchFamily="34" charset="0"/>
            </a:endParaRPr>
          </a:p>
          <a:p>
            <a:pPr marL="355600" indent="-355600" algn="just" eaLnBrk="0" hangingPunct="0">
              <a:buFont typeface="Wingdings" pitchFamily="2" charset="2"/>
              <a:buChar char="§"/>
              <a:tabLst>
                <a:tab pos="355600" algn="l"/>
              </a:tabLst>
              <a:defRPr/>
            </a:pPr>
            <a:r>
              <a:rPr lang="id-ID" sz="28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Telpon </a:t>
            </a:r>
            <a:r>
              <a:rPr lang="id-ID" sz="28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dari luar </a:t>
            </a:r>
            <a:r>
              <a:rPr lang="id-ID" sz="28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negeri :  </a:t>
            </a:r>
            <a:r>
              <a:rPr lang="id-ID" sz="28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+62 21 </a:t>
            </a:r>
            <a:r>
              <a:rPr lang="id-ID" sz="28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29244800</a:t>
            </a:r>
          </a:p>
          <a:p>
            <a:pPr marL="355600" indent="-355600" algn="just" eaLnBrk="0" hangingPunct="0">
              <a:tabLst>
                <a:tab pos="355600" algn="l"/>
              </a:tabLst>
              <a:defRPr/>
            </a:pPr>
            <a:endParaRPr lang="id-ID" sz="900" b="1" dirty="0">
              <a:solidFill>
                <a:schemeClr val="tx1"/>
              </a:solidFill>
              <a:ea typeface="Calibri" pitchFamily="34" charset="0"/>
              <a:cs typeface="Arial" pitchFamily="34" charset="0"/>
            </a:endParaRPr>
          </a:p>
          <a:p>
            <a:pPr marL="355600" indent="-355600" algn="just" eaLnBrk="0" hangingPunct="0">
              <a:buFont typeface="Wingdings" pitchFamily="2" charset="2"/>
              <a:buChar char="§"/>
              <a:defRPr/>
            </a:pPr>
            <a:r>
              <a:rPr lang="id-ID" sz="28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SMS : 7266 (ACA#TKI#Nama Pelapor#Isi Pelaporan)</a:t>
            </a:r>
          </a:p>
          <a:p>
            <a:pPr marL="355600" indent="-355600" algn="just" eaLnBrk="0" hangingPunct="0">
              <a:defRPr/>
            </a:pPr>
            <a:endParaRPr lang="id-ID" sz="900" b="1" dirty="0">
              <a:solidFill>
                <a:schemeClr val="tx1"/>
              </a:solidFill>
              <a:ea typeface="Calibri" pitchFamily="34" charset="0"/>
              <a:cs typeface="Arial" pitchFamily="34" charset="0"/>
            </a:endParaRPr>
          </a:p>
          <a:p>
            <a:pPr marL="355600" indent="-355600" algn="just" eaLnBrk="0" hangingPunct="0">
              <a:buFont typeface="Wingdings" pitchFamily="2" charset="2"/>
              <a:buChar char="§"/>
              <a:defRPr/>
            </a:pPr>
            <a:r>
              <a:rPr lang="id-ID" sz="28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Faksimili  : </a:t>
            </a:r>
            <a:r>
              <a:rPr lang="id-ID" sz="28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+62 21 2924 4810 – </a:t>
            </a:r>
            <a:r>
              <a:rPr lang="id-ID" sz="28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11</a:t>
            </a:r>
          </a:p>
          <a:p>
            <a:pPr marL="355600" indent="-355600" algn="just" eaLnBrk="0" hangingPunct="0">
              <a:defRPr/>
            </a:pPr>
            <a:endParaRPr lang="id-ID" sz="900" b="1" dirty="0">
              <a:solidFill>
                <a:schemeClr val="tx1"/>
              </a:solidFill>
              <a:ea typeface="Calibri" pitchFamily="34" charset="0"/>
              <a:cs typeface="Arial" pitchFamily="34" charset="0"/>
            </a:endParaRPr>
          </a:p>
          <a:p>
            <a:pPr marL="355600" indent="-355600" algn="just" eaLnBrk="0" hangingPunct="0">
              <a:buFont typeface="Wingdings" pitchFamily="2" charset="2"/>
              <a:buChar char="§"/>
              <a:defRPr/>
            </a:pPr>
            <a:r>
              <a:rPr lang="id-ID" sz="28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Email  </a:t>
            </a:r>
            <a:r>
              <a:rPr lang="id-ID" sz="28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: </a:t>
            </a:r>
            <a:r>
              <a:rPr lang="id-ID" sz="28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  <a:hlinkClick r:id="rId2"/>
              </a:rPr>
              <a:t>halotki@bnp2tki.go.id</a:t>
            </a:r>
            <a:endParaRPr lang="id-ID" sz="2800" b="1" dirty="0" smtClean="0">
              <a:solidFill>
                <a:schemeClr val="tx1"/>
              </a:solidFill>
              <a:ea typeface="Calibri" pitchFamily="34" charset="0"/>
              <a:cs typeface="Arial" pitchFamily="34" charset="0"/>
            </a:endParaRPr>
          </a:p>
          <a:p>
            <a:pPr marL="355600" indent="-355600" algn="just" eaLnBrk="0" hangingPunct="0">
              <a:defRPr/>
            </a:pPr>
            <a:endParaRPr lang="id-ID" sz="900" b="1" dirty="0">
              <a:solidFill>
                <a:schemeClr val="tx1"/>
              </a:solidFill>
              <a:ea typeface="Calibri" pitchFamily="34" charset="0"/>
              <a:cs typeface="Arial" pitchFamily="34" charset="0"/>
            </a:endParaRPr>
          </a:p>
          <a:p>
            <a:pPr marL="355600" indent="-355600" algn="just" eaLnBrk="0" hangingPunct="0">
              <a:buFont typeface="Wingdings" pitchFamily="2" charset="2"/>
              <a:buChar char="§"/>
              <a:defRPr/>
            </a:pPr>
            <a:r>
              <a:rPr lang="id-ID" sz="28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Surat </a:t>
            </a:r>
            <a:r>
              <a:rPr lang="id-ID" sz="28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menyurat  : </a:t>
            </a:r>
            <a:r>
              <a:rPr lang="id-ID" sz="28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Jl.  </a:t>
            </a:r>
            <a:r>
              <a:rPr lang="id-ID" sz="28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MT. Haryono </a:t>
            </a:r>
            <a:r>
              <a:rPr lang="id-ID" sz="28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Kav. 52, Pancoran-Jakarta Selatan 12770</a:t>
            </a:r>
            <a:endParaRPr lang="id-ID" sz="28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defRPr/>
            </a:pPr>
            <a:endParaRPr lang="id-ID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 smtClean="0">
                <a:latin typeface="+mn-lt"/>
              </a:rPr>
              <a:t>PELAYANAN PENGADUAN TKI (CRISIS CENTER) BNP2TKI</a:t>
            </a:r>
            <a:endParaRPr lang="id-ID" sz="4400" b="1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8463" y="1152525"/>
            <a:ext cx="8440737" cy="470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fi-FI" sz="1800" b="1" dirty="0">
                <a:latin typeface="Levenim MT" pitchFamily="2" charset="-79"/>
                <a:cs typeface="Levenim MT" pitchFamily="2" charset="-79"/>
              </a:rPr>
              <a:t>Sistem yang sudah dikembangkan di BNP2TKI meliputi;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D0D0D"/>
              </a:buClr>
              <a:buSzPct val="95000"/>
              <a:buFont typeface="Wingdings" pitchFamily="2" charset="2"/>
              <a:buChar char="ü"/>
            </a:pPr>
            <a:endParaRPr lang="fi-FI" sz="2000" b="1" dirty="0">
              <a:latin typeface="Levenim MT" pitchFamily="2" charset="-79"/>
              <a:cs typeface="Levenim MT" pitchFamily="2" charset="-79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D0D0D"/>
              </a:buClr>
              <a:buSzPct val="95000"/>
              <a:buFont typeface="Wingdings" pitchFamily="2" charset="2"/>
              <a:buChar char="ü"/>
            </a:pPr>
            <a:r>
              <a:rPr lang="fi-FI" sz="2000" b="1" dirty="0">
                <a:latin typeface="Levenim MT" pitchFamily="2" charset="-79"/>
                <a:cs typeface="Levenim MT" pitchFamily="2" charset="-79"/>
              </a:rPr>
              <a:t>Sistem Pelayanan Penempatan Tenaga Kerja Indonesia (SISKOTKLN)</a:t>
            </a:r>
          </a:p>
          <a:p>
            <a:pPr marL="1160463" lvl="2" indent="-246063" eaLnBrk="0" hangingPunct="0">
              <a:spcBef>
                <a:spcPct val="20000"/>
              </a:spcBef>
              <a:spcAft>
                <a:spcPts val="1200"/>
              </a:spcAft>
              <a:buClr>
                <a:srgbClr val="0D0D0D"/>
              </a:buClr>
              <a:buSzPct val="95000"/>
            </a:pPr>
            <a:r>
              <a:rPr lang="fi-FI" sz="1400" b="1" i="1" dirty="0">
                <a:solidFill>
                  <a:srgbClr val="C00000"/>
                </a:solidFill>
                <a:latin typeface="Levenim MT" pitchFamily="2" charset="-79"/>
                <a:cs typeface="Levenim MT" pitchFamily="2" charset="-79"/>
              </a:rPr>
              <a:t>http://siskotkln.bnp2tki.go.id</a:t>
            </a:r>
          </a:p>
          <a:p>
            <a:pPr marL="273050" indent="-273050">
              <a:spcBef>
                <a:spcPct val="20000"/>
              </a:spcBef>
              <a:buClr>
                <a:srgbClr val="0D0D0D"/>
              </a:buClr>
              <a:buSzPct val="95000"/>
              <a:buFont typeface="Wingdings" pitchFamily="2" charset="2"/>
              <a:buChar char="ü"/>
            </a:pPr>
            <a:r>
              <a:rPr lang="fi-FI" sz="2000" b="1" dirty="0">
                <a:latin typeface="Levenim MT" pitchFamily="2" charset="-79"/>
                <a:cs typeface="Levenim MT" pitchFamily="2" charset="-79"/>
              </a:rPr>
              <a:t>Sistem Pendataan Kedatangan dan Pelayanan Kepulangan TKI</a:t>
            </a:r>
            <a:endParaRPr lang="fi-FI" sz="2000" b="1" i="1" dirty="0">
              <a:solidFill>
                <a:srgbClr val="C00000"/>
              </a:solidFill>
              <a:latin typeface="Levenim MT" pitchFamily="2" charset="-79"/>
              <a:cs typeface="Levenim MT" pitchFamily="2" charset="-79"/>
            </a:endParaRPr>
          </a:p>
          <a:p>
            <a:pPr marL="1160463" lvl="2" indent="-246063">
              <a:spcBef>
                <a:spcPct val="20000"/>
              </a:spcBef>
              <a:spcAft>
                <a:spcPts val="1200"/>
              </a:spcAft>
              <a:buClr>
                <a:srgbClr val="0BD0D9"/>
              </a:buClr>
              <a:buSzPct val="95000"/>
            </a:pPr>
            <a:r>
              <a:rPr lang="fi-FI" sz="1400" b="1" i="1" dirty="0">
                <a:solidFill>
                  <a:srgbClr val="C00000"/>
                </a:solidFill>
                <a:latin typeface="Levenim MT" pitchFamily="2" charset="-79"/>
                <a:cs typeface="Levenim MT" pitchFamily="2" charset="-79"/>
              </a:rPr>
              <a:t>http://sipendaki.bnp2tki.go.id </a:t>
            </a:r>
          </a:p>
          <a:p>
            <a:pPr marL="273050" indent="-273050">
              <a:spcBef>
                <a:spcPct val="20000"/>
              </a:spcBef>
              <a:buClr>
                <a:srgbClr val="0D0D0D"/>
              </a:buClr>
              <a:buSzPct val="95000"/>
              <a:buFont typeface="Wingdings" pitchFamily="2" charset="2"/>
              <a:buChar char="ü"/>
            </a:pPr>
            <a:r>
              <a:rPr lang="fi-FI" sz="2000" b="1" dirty="0">
                <a:latin typeface="Levenim MT" pitchFamily="2" charset="-79"/>
                <a:cs typeface="Levenim MT" pitchFamily="2" charset="-79"/>
              </a:rPr>
              <a:t>Sistem Pelayanan Pengaduan TKI (Crisis Center)</a:t>
            </a:r>
          </a:p>
          <a:p>
            <a:pPr marL="1160463" lvl="2" indent="-246063">
              <a:spcBef>
                <a:spcPct val="20000"/>
              </a:spcBef>
              <a:spcAft>
                <a:spcPts val="1200"/>
              </a:spcAft>
              <a:buClr>
                <a:srgbClr val="0BD0D9"/>
              </a:buClr>
              <a:buSzPct val="95000"/>
            </a:pPr>
            <a:r>
              <a:rPr lang="fi-FI" sz="1400" b="1" i="1" dirty="0">
                <a:solidFill>
                  <a:srgbClr val="C00000"/>
                </a:solidFill>
                <a:latin typeface="Levenim MT" pitchFamily="2" charset="-79"/>
                <a:cs typeface="Levenim MT" pitchFamily="2" charset="-79"/>
              </a:rPr>
              <a:t>http://halotki.bnp2tki.go.id 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D0D0D"/>
              </a:buClr>
              <a:buSzPct val="95000"/>
              <a:buFont typeface="Wingdings" pitchFamily="2" charset="2"/>
              <a:buChar char="ü"/>
            </a:pPr>
            <a:r>
              <a:rPr lang="fi-FI" sz="2000" b="1" dirty="0">
                <a:latin typeface="Levenim MT" pitchFamily="2" charset="-79"/>
                <a:cs typeface="Levenim MT" pitchFamily="2" charset="-79"/>
              </a:rPr>
              <a:t>Sistem Informasi Pasar Kerja Luar Negeri (+ Pendaftaran Pencaker Online)</a:t>
            </a:r>
          </a:p>
          <a:p>
            <a:pPr marL="1160463" lvl="2" indent="-246063" eaLnBrk="0" hangingPunct="0">
              <a:spcBef>
                <a:spcPct val="20000"/>
              </a:spcBef>
              <a:spcAft>
                <a:spcPts val="1200"/>
              </a:spcAft>
              <a:buClr>
                <a:srgbClr val="0D0D0D"/>
              </a:buClr>
              <a:buSzPct val="95000"/>
            </a:pPr>
            <a:r>
              <a:rPr lang="fi-FI" sz="1400" b="1" i="1" dirty="0">
                <a:solidFill>
                  <a:srgbClr val="C00000"/>
                </a:solidFill>
                <a:latin typeface="Levenim MT" pitchFamily="2" charset="-79"/>
                <a:cs typeface="Levenim MT" pitchFamily="2" charset="-79"/>
              </a:rPr>
              <a:t>http://</a:t>
            </a:r>
            <a:r>
              <a:rPr lang="fi-FI" sz="1400" b="1" i="1" dirty="0" smtClean="0">
                <a:solidFill>
                  <a:srgbClr val="C00000"/>
                </a:solidFill>
                <a:latin typeface="Levenim MT" pitchFamily="2" charset="-79"/>
                <a:cs typeface="Levenim MT" pitchFamily="2" charset="-79"/>
              </a:rPr>
              <a:t>infokerja-bnp2tki.org</a:t>
            </a:r>
            <a:endParaRPr lang="fi-FI" sz="2000" b="1" dirty="0">
              <a:solidFill>
                <a:srgbClr val="CC0000"/>
              </a:solidFill>
              <a:latin typeface="Levenim MT" pitchFamily="2" charset="-79"/>
              <a:cs typeface="Levenim MT" pitchFamily="2" charset="-79"/>
            </a:endParaRPr>
          </a:p>
          <a:p>
            <a:pPr marL="1160463" lvl="2" indent="-246063" eaLnBrk="0" hangingPunct="0">
              <a:spcBef>
                <a:spcPct val="20000"/>
              </a:spcBef>
              <a:buClr>
                <a:srgbClr val="0D0D0D"/>
              </a:buClr>
              <a:buSzPct val="95000"/>
            </a:pPr>
            <a:endParaRPr lang="fi-FI" sz="1400" b="1" dirty="0">
              <a:latin typeface="Levenim MT" pitchFamily="2" charset="-79"/>
              <a:cs typeface="Levenim MT" pitchFamily="2" charset="-79"/>
            </a:endParaRPr>
          </a:p>
          <a:p>
            <a:pPr marL="1160463" lvl="2" indent="-246063" algn="just" eaLnBrk="0" hangingPunct="0">
              <a:spcBef>
                <a:spcPct val="20000"/>
              </a:spcBef>
              <a:buClr>
                <a:srgbClr val="0D0D0D"/>
              </a:buClr>
              <a:buSzPct val="95000"/>
            </a:pPr>
            <a:r>
              <a:rPr lang="fi-FI" sz="1400" b="1" i="1" dirty="0">
                <a:latin typeface="Levenim MT" pitchFamily="2" charset="-79"/>
                <a:cs typeface="Levenim MT" pitchFamily="2" charset="-79"/>
              </a:rPr>
              <a:t>    </a:t>
            </a:r>
            <a:endParaRPr lang="fi-FI" sz="1800" b="1" dirty="0">
              <a:solidFill>
                <a:srgbClr val="C00000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14325"/>
            <a:ext cx="8839200" cy="457200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bg1"/>
                </a:solidFill>
              </a:rPr>
              <a:t>SISTEM ON-LINE BNP2TKI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" y="2819407"/>
            <a:ext cx="9144000" cy="830997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atin typeface="PMingLiU-ExtB" pitchFamily="18" charset="-120"/>
                <a:ea typeface="PMingLiU-ExtB" pitchFamily="18" charset="-120"/>
              </a:rPr>
              <a:t>Terima</a:t>
            </a:r>
            <a:r>
              <a:rPr lang="en-US" sz="4800" b="1" dirty="0">
                <a:latin typeface="PMingLiU-ExtB" pitchFamily="18" charset="-120"/>
                <a:ea typeface="PMingLiU-ExtB" pitchFamily="18" charset="-120"/>
              </a:rPr>
              <a:t> </a:t>
            </a:r>
            <a:r>
              <a:rPr lang="en-US" sz="4800" b="1" dirty="0" err="1">
                <a:latin typeface="PMingLiU-ExtB" pitchFamily="18" charset="-120"/>
                <a:ea typeface="PMingLiU-ExtB" pitchFamily="18" charset="-120"/>
              </a:rPr>
              <a:t>Kasih</a:t>
            </a:r>
            <a:endParaRPr lang="en-US" sz="4800" b="1" dirty="0">
              <a:latin typeface="PMingLiU-ExtB" pitchFamily="18" charset="-120"/>
              <a:ea typeface="PMingLiU-ExtB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http://www.interiorplace.com/product_images/m/533/GR70110L__4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1" y="5486400"/>
            <a:ext cx="3429000" cy="381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6" descr="http://www.interiorplace.com/product_images/m/533/GR70110L__4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400"/>
            <a:ext cx="3429000" cy="381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366" name="Picture 6" descr="http://www.interiorplace.com/product_images/m/533/GR70110L__42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4000" cy="838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6869" name="AutoShape 8" descr="light brown noise wallpaper 52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 altLang="id-ID">
              <a:latin typeface="Calibri" pitchFamily="34" charset="0"/>
            </a:endParaRPr>
          </a:p>
        </p:txBody>
      </p:sp>
      <p:sp>
        <p:nvSpPr>
          <p:cNvPr id="36870" name="AutoShape 10" descr="light brown noise wallpaper 52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 altLang="id-ID">
              <a:latin typeface="Calibri" pitchFamily="34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57201" y="457205"/>
            <a:ext cx="8382001" cy="584775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Perpetua" pitchFamily="18" charset="0"/>
                <a:ea typeface="PMingLiU-ExtB" pitchFamily="18" charset="-120"/>
              </a:rPr>
              <a:t>SOSIALISASI</a:t>
            </a:r>
            <a:r>
              <a:rPr lang="id-ID" sz="3200" b="1" dirty="0">
                <a:latin typeface="Perpetua" pitchFamily="18" charset="0"/>
                <a:ea typeface="PMingLiU-ExtB" pitchFamily="18" charset="-120"/>
              </a:rPr>
              <a:t> </a:t>
            </a:r>
            <a:r>
              <a:rPr lang="en-US" sz="3200" b="1" dirty="0">
                <a:latin typeface="Perpetua" pitchFamily="18" charset="0"/>
                <a:ea typeface="PMingLiU-ExtB" pitchFamily="18" charset="-120"/>
              </a:rPr>
              <a:t>KUR</a:t>
            </a:r>
            <a:r>
              <a:rPr lang="id-ID" sz="3200" b="1" dirty="0">
                <a:latin typeface="Perpetua" pitchFamily="18" charset="0"/>
                <a:ea typeface="PMingLiU-ExtB" pitchFamily="18" charset="-120"/>
              </a:rPr>
              <a:t>  KEPADA TKI PURNA</a:t>
            </a:r>
          </a:p>
        </p:txBody>
      </p:sp>
      <p:pic>
        <p:nvPicPr>
          <p:cNvPr id="36874" name="Picture 2" descr="LOGO BNP2TKI 3D (2)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3657600" y="1981200"/>
            <a:ext cx="14303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rcRect t="12147" b="12895"/>
          <a:stretch>
            <a:fillRect/>
          </a:stretch>
        </p:blipFill>
        <p:spPr>
          <a:xfrm>
            <a:off x="3474720" y="4267200"/>
            <a:ext cx="1314017" cy="914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" y="4276725"/>
            <a:ext cx="1710039" cy="685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0400" y="4343400"/>
            <a:ext cx="1828800" cy="685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/>
          <a:srcRect t="12106" b="15256"/>
          <a:stretch>
            <a:fillRect/>
          </a:stretch>
        </p:blipFill>
        <p:spPr>
          <a:xfrm>
            <a:off x="1950721" y="4267200"/>
            <a:ext cx="1307074" cy="762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12" descr="http://www.baserate.co/wp-content/uploads/2015/07/maybank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7760" y="4343401"/>
            <a:ext cx="1936750" cy="7107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6880" name="TextBox 7"/>
          <p:cNvSpPr txBox="1">
            <a:spLocks noChangeArrowheads="1"/>
          </p:cNvSpPr>
          <p:nvPr/>
        </p:nvSpPr>
        <p:spPr bwMode="auto">
          <a:xfrm>
            <a:off x="1476375" y="5867400"/>
            <a:ext cx="5838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id-ID" sz="2800" b="1">
                <a:latin typeface="Agency FB" pitchFamily="34" charset="0"/>
              </a:rPr>
              <a:t>DIREKTORAT PEMBERDAYAAN</a:t>
            </a:r>
            <a:endParaRPr lang="en-US" altLang="id-ID" sz="2800" b="1">
              <a:latin typeface="Agency FB" pitchFamily="34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2499360" y="1219200"/>
            <a:ext cx="3840480" cy="707886"/>
          </a:xfrm>
          <a:prstGeom prst="rect">
            <a:avLst/>
          </a:prstGeom>
          <a:noFill/>
          <a:ln>
            <a:noFill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Perpetua" pitchFamily="18" charset="0"/>
                <a:ea typeface="PMingLiU-ExtB" pitchFamily="18" charset="-120"/>
              </a:rPr>
              <a:t>KERJASAMA</a:t>
            </a:r>
            <a:endParaRPr lang="id-ID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Perpetua" pitchFamily="18" charset="0"/>
              <a:ea typeface="PMingLiU-ExtB" pitchFamily="18" charset="-120"/>
            </a:endParaRP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2926080" y="3429000"/>
            <a:ext cx="2865120" cy="707886"/>
          </a:xfrm>
          <a:prstGeom prst="rect">
            <a:avLst/>
          </a:prstGeom>
          <a:noFill/>
          <a:ln>
            <a:noFill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Perpetua" pitchFamily="18" charset="0"/>
                <a:ea typeface="PMingLiU-ExtB" pitchFamily="18" charset="-120"/>
              </a:rPr>
              <a:t>DENGAN</a:t>
            </a:r>
            <a:endParaRPr lang="id-ID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Perpetua" pitchFamily="18" charset="0"/>
              <a:ea typeface="PMingLiU-ExtB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5400000">
            <a:off x="4038602" y="-4038600"/>
            <a:ext cx="1066800" cy="9144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6" descr="http://www.interiorplace.com/product_images/m/533/GR70110L__4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98709" y="3116314"/>
            <a:ext cx="6861604" cy="628980"/>
          </a:xfrm>
          <a:prstGeom prst="corner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7894" name="TextBox 3"/>
          <p:cNvSpPr txBox="1">
            <a:spLocks noChangeArrowheads="1"/>
          </p:cNvSpPr>
          <p:nvPr/>
        </p:nvSpPr>
        <p:spPr bwMode="auto">
          <a:xfrm>
            <a:off x="122238" y="2286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 sz="3200" b="1">
                <a:latin typeface="Bodoni MT" pitchFamily="18" charset="0"/>
              </a:rPr>
              <a:t>Apa itu KUR ?</a:t>
            </a:r>
            <a:endParaRPr lang="en-US" altLang="id-ID" sz="3200" b="1">
              <a:latin typeface="Bodoni MT" pitchFamily="18" charset="0"/>
            </a:endParaRPr>
          </a:p>
        </p:txBody>
      </p:sp>
      <p:sp>
        <p:nvSpPr>
          <p:cNvPr id="37895" name="TextBox 8"/>
          <p:cNvSpPr txBox="1">
            <a:spLocks noChangeArrowheads="1"/>
          </p:cNvSpPr>
          <p:nvPr/>
        </p:nvSpPr>
        <p:spPr bwMode="auto">
          <a:xfrm>
            <a:off x="365125" y="2362200"/>
            <a:ext cx="826135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d-ID" altLang="id-ID" sz="2800" b="1">
                <a:latin typeface="Calibri" pitchFamily="34" charset="0"/>
              </a:rPr>
              <a:t>KREDIT USAHA RAKYAT (KUR) </a:t>
            </a:r>
            <a:r>
              <a:rPr lang="id-ID" altLang="id-ID" sz="2800" b="1">
                <a:solidFill>
                  <a:srgbClr val="0070C0"/>
                </a:solidFill>
                <a:latin typeface="Calibri" pitchFamily="34" charset="0"/>
              </a:rPr>
              <a:t>adalah kredit / pembiayaan</a:t>
            </a:r>
            <a:r>
              <a:rPr lang="en-US" altLang="id-ID" sz="2800" b="1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id-ID" altLang="id-ID" sz="2800" b="1">
                <a:solidFill>
                  <a:srgbClr val="0070C0"/>
                </a:solidFill>
                <a:latin typeface="Calibri" pitchFamily="34" charset="0"/>
              </a:rPr>
              <a:t>modal kerja dan / atau investasi kepada debitur usaha yang produktif dan layak namun belum memiliki agunan tambahan atau agunan tambahan belum cukup.</a:t>
            </a:r>
          </a:p>
          <a:p>
            <a:pPr algn="just"/>
            <a:endParaRPr lang="id-ID" altLang="id-ID" sz="2800">
              <a:latin typeface="Calibri" pitchFamily="34" charset="0"/>
            </a:endParaRPr>
          </a:p>
          <a:p>
            <a:pPr algn="just"/>
            <a:endParaRPr lang="id-ID" altLang="id-ID" sz="2000" b="1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www.interiorplace.com/product_images/m/533/GR70110L__4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1" y="152400"/>
            <a:ext cx="3429000" cy="381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6" descr="http://www.interiorplace.com/product_images/m/533/GR70110L__4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3429000" cy="381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524002" y="1"/>
            <a:ext cx="5867400" cy="1938992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000" b="1" dirty="0">
                <a:solidFill>
                  <a:prstClr val="white"/>
                </a:solidFill>
                <a:latin typeface="PMingLiU-ExtB" pitchFamily="18" charset="-120"/>
                <a:ea typeface="PMingLiU-ExtB" pitchFamily="18" charset="-120"/>
              </a:rPr>
              <a:t>MANFAAT</a:t>
            </a:r>
            <a:r>
              <a:rPr lang="en-US" sz="4000" b="1" dirty="0">
                <a:solidFill>
                  <a:prstClr val="white"/>
                </a:solidFill>
                <a:latin typeface="PMingLiU-ExtB" pitchFamily="18" charset="-120"/>
                <a:ea typeface="PMingLiU-ExtB" pitchFamily="18" charset="-120"/>
              </a:rPr>
              <a:t> </a:t>
            </a:r>
            <a:r>
              <a:rPr lang="id-ID" sz="4000" b="1" dirty="0">
                <a:solidFill>
                  <a:prstClr val="white"/>
                </a:solidFill>
                <a:latin typeface="PMingLiU-ExtB" pitchFamily="18" charset="-120"/>
                <a:ea typeface="PMingLiU-ExtB" pitchFamily="18" charset="-120"/>
              </a:rPr>
              <a:t>PEMBERIAN </a:t>
            </a:r>
            <a:r>
              <a:rPr lang="en-US" sz="4000" b="1" dirty="0">
                <a:solidFill>
                  <a:prstClr val="white"/>
                </a:solidFill>
                <a:latin typeface="PMingLiU-ExtB" pitchFamily="18" charset="-120"/>
                <a:ea typeface="PMingLiU-ExtB" pitchFamily="18" charset="-120"/>
              </a:rPr>
              <a:t>KUR </a:t>
            </a:r>
            <a:endParaRPr lang="id-ID" sz="4000" b="1" dirty="0">
              <a:solidFill>
                <a:prstClr val="white"/>
              </a:solidFill>
              <a:latin typeface="PMingLiU-ExtB" pitchFamily="18" charset="-120"/>
              <a:ea typeface="PMingLiU-ExtB" pitchFamily="18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000" b="1" dirty="0">
                <a:solidFill>
                  <a:prstClr val="white"/>
                </a:solidFill>
                <a:latin typeface="PMingLiU-ExtB" pitchFamily="18" charset="-120"/>
                <a:ea typeface="PMingLiU-ExtB" pitchFamily="18" charset="-120"/>
              </a:rPr>
              <a:t>KEPADA </a:t>
            </a:r>
            <a:r>
              <a:rPr lang="en-US" sz="4000" b="1" dirty="0">
                <a:solidFill>
                  <a:prstClr val="white"/>
                </a:solidFill>
                <a:latin typeface="PMingLiU-ExtB" pitchFamily="18" charset="-120"/>
                <a:ea typeface="PMingLiU-ExtB" pitchFamily="18" charset="-120"/>
              </a:rPr>
              <a:t>TKI</a:t>
            </a:r>
            <a:r>
              <a:rPr lang="id-ID" sz="4000" b="1" dirty="0">
                <a:solidFill>
                  <a:prstClr val="white"/>
                </a:solidFill>
                <a:latin typeface="PMingLiU-ExtB" pitchFamily="18" charset="-120"/>
                <a:ea typeface="PMingLiU-ExtB" pitchFamily="18" charset="-120"/>
              </a:rPr>
              <a:t> PURNA</a:t>
            </a:r>
            <a:endParaRPr lang="en-US" sz="4000" b="1" dirty="0">
              <a:solidFill>
                <a:prstClr val="white"/>
              </a:solidFill>
              <a:latin typeface="PMingLiU-ExtB" pitchFamily="18" charset="-120"/>
              <a:ea typeface="PMingLiU-ExtB" pitchFamily="18" charset="-120"/>
            </a:endParaRPr>
          </a:p>
        </p:txBody>
      </p:sp>
      <p:pic>
        <p:nvPicPr>
          <p:cNvPr id="38919" name="Picture 2" descr="http://itkreports.com/images/icons/2_collabora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990600"/>
            <a:ext cx="154781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46038" y="2249488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id-ID" sz="2800">
                <a:solidFill>
                  <a:srgbClr val="FF0000"/>
                </a:solidFill>
                <a:latin typeface="Agency FB" pitchFamily="34" charset="0"/>
              </a:rPr>
              <a:t>TKI</a:t>
            </a:r>
            <a:r>
              <a:rPr lang="id-ID" altLang="id-ID" sz="2800">
                <a:solidFill>
                  <a:srgbClr val="FF0000"/>
                </a:solidFill>
                <a:latin typeface="Agency FB" pitchFamily="34" charset="0"/>
              </a:rPr>
              <a:t> PURNA</a:t>
            </a:r>
            <a:endParaRPr lang="en-US" altLang="id-ID" sz="280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38921" name="TextBox 8"/>
          <p:cNvSpPr txBox="1">
            <a:spLocks noChangeArrowheads="1"/>
          </p:cNvSpPr>
          <p:nvPr/>
        </p:nvSpPr>
        <p:spPr bwMode="auto">
          <a:xfrm>
            <a:off x="739775" y="2693988"/>
            <a:ext cx="743585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 algn="just">
              <a:lnSpc>
                <a:spcPct val="120000"/>
              </a:lnSpc>
              <a:buFont typeface="Wingdings" pitchFamily="2" charset="2"/>
              <a:buChar char="Ø"/>
            </a:pPr>
            <a:endParaRPr lang="id-ID" altLang="id-ID" sz="2800" b="1">
              <a:solidFill>
                <a:srgbClr val="000000"/>
              </a:solidFill>
              <a:latin typeface="Agency FB" pitchFamily="34" charset="0"/>
            </a:endParaRPr>
          </a:p>
          <a:p>
            <a:pPr marL="225425" indent="-225425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id-ID" altLang="id-ID" sz="2800" b="1">
                <a:solidFill>
                  <a:srgbClr val="000000"/>
                </a:solidFill>
                <a:latin typeface="Agency FB" pitchFamily="34" charset="0"/>
              </a:rPr>
              <a:t>Mengembangkan usaha TKI Purna melalui p</a:t>
            </a:r>
            <a:r>
              <a:rPr lang="en-US" altLang="id-ID" sz="2800" b="1">
                <a:solidFill>
                  <a:srgbClr val="000000"/>
                </a:solidFill>
                <a:latin typeface="Agency FB" pitchFamily="34" charset="0"/>
              </a:rPr>
              <a:t>e</a:t>
            </a:r>
            <a:r>
              <a:rPr lang="id-ID" altLang="id-ID" sz="2800" b="1">
                <a:solidFill>
                  <a:srgbClr val="000000"/>
                </a:solidFill>
                <a:latin typeface="Agency FB" pitchFamily="34" charset="0"/>
              </a:rPr>
              <a:t>mbiayaan dengan suku bunga ringan</a:t>
            </a:r>
            <a:r>
              <a:rPr lang="en-US" altLang="id-ID" sz="2800" b="1">
                <a:solidFill>
                  <a:srgbClr val="000000"/>
                </a:solidFill>
                <a:latin typeface="Agency FB" pitchFamily="34" charset="0"/>
              </a:rPr>
              <a:t>;</a:t>
            </a:r>
          </a:p>
          <a:p>
            <a:pPr marL="225425" indent="-225425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id-ID" sz="2800" b="1">
                <a:solidFill>
                  <a:srgbClr val="000000"/>
                </a:solidFill>
                <a:latin typeface="Agency FB" pitchFamily="34" charset="0"/>
              </a:rPr>
              <a:t>Meningkatkan kapasitas daya saing </a:t>
            </a:r>
            <a:r>
              <a:rPr lang="id-ID" altLang="id-ID" sz="2800" b="1">
                <a:solidFill>
                  <a:srgbClr val="000000"/>
                </a:solidFill>
                <a:latin typeface="Agency FB" pitchFamily="34" charset="0"/>
              </a:rPr>
              <a:t>UMKM </a:t>
            </a:r>
            <a:r>
              <a:rPr lang="en-US" altLang="id-ID" sz="2800" b="1">
                <a:solidFill>
                  <a:srgbClr val="000000"/>
                </a:solidFill>
                <a:latin typeface="Agency FB" pitchFamily="34" charset="0"/>
              </a:rPr>
              <a:t>khususnya </a:t>
            </a:r>
            <a:r>
              <a:rPr lang="id-ID" altLang="id-ID" sz="2800" b="1">
                <a:solidFill>
                  <a:srgbClr val="000000"/>
                </a:solidFill>
                <a:latin typeface="Agency FB" pitchFamily="34" charset="0"/>
              </a:rPr>
              <a:t>TKI Purna;</a:t>
            </a:r>
            <a:endParaRPr lang="en-US" altLang="id-ID" sz="2800" b="1">
              <a:solidFill>
                <a:srgbClr val="000000"/>
              </a:solidFill>
              <a:latin typeface="Agency FB" pitchFamily="34" charset="0"/>
            </a:endParaRPr>
          </a:p>
          <a:p>
            <a:pPr marL="225425" indent="-225425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id-ID" sz="2800" b="1">
                <a:solidFill>
                  <a:srgbClr val="000000"/>
                </a:solidFill>
                <a:latin typeface="Agency FB" pitchFamily="34" charset="0"/>
              </a:rPr>
              <a:t>Mendorong</a:t>
            </a:r>
            <a:r>
              <a:rPr lang="id-ID" altLang="id-ID" sz="2800" b="1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altLang="id-ID" sz="2800" b="1">
                <a:solidFill>
                  <a:srgbClr val="000000"/>
                </a:solidFill>
                <a:latin typeface="Agency FB" pitchFamily="34" charset="0"/>
              </a:rPr>
              <a:t>pertumbuhan ekonomi dan penyerapan tenaga kerja      khususnya TKI Purna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5400000">
            <a:off x="4038602" y="-4038600"/>
            <a:ext cx="1066800" cy="9144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6" descr="http://www.interiorplace.com/product_images/m/533/GR70110L__4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98709" y="3116314"/>
            <a:ext cx="6861604" cy="628980"/>
          </a:xfrm>
          <a:prstGeom prst="corner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9942" name="TextBox 3"/>
          <p:cNvSpPr txBox="1">
            <a:spLocks noChangeArrowheads="1"/>
          </p:cNvSpPr>
          <p:nvPr/>
        </p:nvSpPr>
        <p:spPr bwMode="auto">
          <a:xfrm>
            <a:off x="122238" y="3048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 sz="3200" b="1">
                <a:latin typeface="Bodoni MT" pitchFamily="18" charset="0"/>
              </a:rPr>
              <a:t>Siapa yang menyalurkan KUR ?</a:t>
            </a:r>
            <a:endParaRPr lang="en-US" altLang="id-ID" sz="3200" b="1">
              <a:latin typeface="Bodoni MT" pitchFamily="18" charset="0"/>
            </a:endParaRPr>
          </a:p>
        </p:txBody>
      </p:sp>
      <p:sp>
        <p:nvSpPr>
          <p:cNvPr id="4107" name="TextBox 8"/>
          <p:cNvSpPr txBox="1">
            <a:spLocks noChangeArrowheads="1"/>
          </p:cNvSpPr>
          <p:nvPr/>
        </p:nvSpPr>
        <p:spPr bwMode="auto">
          <a:xfrm>
            <a:off x="427038" y="1219200"/>
            <a:ext cx="8259762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d-ID" altLang="id-ID" sz="2800" b="1" dirty="0" smtClean="0">
                <a:cs typeface="+mn-cs"/>
              </a:rPr>
              <a:t>PENYALUR KUR </a:t>
            </a: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adalah BANK atau LEMBAGA KEUANGAN BUKAN BANK yang telah memenuhi persyaratan sebagai Penyalur KUR. Saat ini bank penyalur KUR yang telah bekerjasama dengan BNP2TKI adalah:</a:t>
            </a:r>
            <a:endParaRPr lang="id-ID" altLang="id-ID" sz="2800" b="1" dirty="0">
              <a:solidFill>
                <a:srgbClr val="0070C0"/>
              </a:solidFill>
              <a:cs typeface="+mn-cs"/>
            </a:endParaRP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endParaRPr lang="id-ID" altLang="id-ID" sz="2800" b="1" dirty="0" smtClean="0">
              <a:solidFill>
                <a:srgbClr val="0070C0"/>
              </a:solidFill>
              <a:cs typeface="+mn-cs"/>
            </a:endParaRP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Bank BRI</a:t>
            </a: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Bank BNI</a:t>
            </a: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Bank Mandiri</a:t>
            </a: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Bank Sinar Mas</a:t>
            </a: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altLang="id-ID" sz="2800" b="1" dirty="0" smtClean="0">
                <a:solidFill>
                  <a:srgbClr val="0070C0"/>
                </a:solidFill>
                <a:cs typeface="+mn-cs"/>
              </a:rPr>
              <a:t>Bank BII </a:t>
            </a: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Maybank </a:t>
            </a: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endParaRPr lang="id-ID" altLang="id-ID" sz="2800" b="1" dirty="0" smtClean="0">
              <a:solidFill>
                <a:srgbClr val="0070C0"/>
              </a:solidFill>
              <a:cs typeface="+mn-cs"/>
            </a:endParaRPr>
          </a:p>
          <a:p>
            <a:pPr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d-ID" altLang="id-ID" sz="2000" b="1" dirty="0" smtClean="0">
              <a:latin typeface="Agency FB" panose="020B0503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5400000">
            <a:off x="4038602" y="-4038600"/>
            <a:ext cx="1066800" cy="9144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6" descr="http://www.interiorplace.com/product_images/m/533/GR70110L__4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98709" y="3116314"/>
            <a:ext cx="6861604" cy="628980"/>
          </a:xfrm>
          <a:prstGeom prst="corner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0966" name="TextBox 3"/>
          <p:cNvSpPr txBox="1">
            <a:spLocks noChangeArrowheads="1"/>
          </p:cNvSpPr>
          <p:nvPr/>
        </p:nvSpPr>
        <p:spPr bwMode="auto">
          <a:xfrm>
            <a:off x="122238" y="2286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 sz="3200" b="1">
                <a:latin typeface="Bodoni MT" pitchFamily="18" charset="0"/>
              </a:rPr>
              <a:t>Yang berhak mendapatkan KUR ?</a:t>
            </a:r>
            <a:endParaRPr lang="en-US" altLang="id-ID" sz="3200" b="1">
              <a:latin typeface="Bodoni MT" pitchFamily="18" charset="0"/>
            </a:endParaRP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427038" y="1219200"/>
            <a:ext cx="8259762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d-ID" altLang="id-ID" sz="2800" b="1" dirty="0" smtClean="0">
                <a:cs typeface="+mn-cs"/>
              </a:rPr>
              <a:t>Penerima KUR </a:t>
            </a: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adalah individu / perseorangan atau badan hukum yang melakukan usaha produktif berupa :</a:t>
            </a:r>
          </a:p>
          <a:p>
            <a:pPr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d-ID" altLang="id-ID" sz="2800" b="1" dirty="0" smtClean="0">
              <a:solidFill>
                <a:srgbClr val="0070C0"/>
              </a:solidFill>
              <a:cs typeface="+mn-cs"/>
            </a:endParaRP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Usaha mikro, kecil dan menengah</a:t>
            </a: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Calon Tenaga Kerja Indonesia yang akan bekerja di luar negeri</a:t>
            </a: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Anggota keluarga dari karyawan / karyawati yang berpenghasilan tetap atau bekerja sebagai Tenaga Kerja Indonesia</a:t>
            </a: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Tenaga Kerja Indonesia yang purna bekerja di luar negeri</a:t>
            </a: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Pekerja yang terkena pemutusan hubungan kerja </a:t>
            </a:r>
          </a:p>
          <a:p>
            <a:pPr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d-ID" altLang="id-ID" sz="2800" b="1" dirty="0" smtClean="0">
              <a:solidFill>
                <a:srgbClr val="FF0000"/>
              </a:solidFill>
              <a:cs typeface="+mn-cs"/>
            </a:endParaRPr>
          </a:p>
          <a:p>
            <a:pPr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d-ID" altLang="id-ID" sz="2800" dirty="0" smtClean="0">
              <a:cs typeface="+mn-cs"/>
            </a:endParaRPr>
          </a:p>
          <a:p>
            <a:pPr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d-ID" altLang="id-ID" sz="2000" b="1" dirty="0" smtClean="0">
              <a:latin typeface="Agency FB" panose="020B0503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5400000">
            <a:off x="4038602" y="-4038600"/>
            <a:ext cx="1066800" cy="9144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6" descr="http://www.interiorplace.com/product_images/m/533/GR70110L__4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98709" y="3116314"/>
            <a:ext cx="6861604" cy="628980"/>
          </a:xfrm>
          <a:prstGeom prst="corner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1990" name="TextBox 3"/>
          <p:cNvSpPr txBox="1">
            <a:spLocks noChangeArrowheads="1"/>
          </p:cNvSpPr>
          <p:nvPr/>
        </p:nvSpPr>
        <p:spPr bwMode="auto">
          <a:xfrm>
            <a:off x="122238" y="3048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 sz="3200" b="1">
                <a:latin typeface="Bodoni MT" pitchFamily="18" charset="0"/>
              </a:rPr>
              <a:t>Usaha produktif yang dibiayai oleh KUR </a:t>
            </a:r>
            <a:endParaRPr lang="en-US" altLang="id-ID" sz="3200" b="1">
              <a:latin typeface="Bodoni MT" pitchFamily="18" charset="0"/>
            </a:endParaRPr>
          </a:p>
        </p:txBody>
      </p:sp>
      <p:sp>
        <p:nvSpPr>
          <p:cNvPr id="4107" name="TextBox 8"/>
          <p:cNvSpPr txBox="1">
            <a:spLocks noChangeArrowheads="1"/>
          </p:cNvSpPr>
          <p:nvPr/>
        </p:nvSpPr>
        <p:spPr bwMode="auto">
          <a:xfrm>
            <a:off x="427038" y="1219200"/>
            <a:ext cx="825976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d-ID" altLang="id-ID" sz="2000" b="1" dirty="0">
                <a:solidFill>
                  <a:srgbClr val="0070C0"/>
                </a:solidFill>
                <a:cs typeface="+mn-cs"/>
              </a:rPr>
              <a:t>S</a:t>
            </a:r>
            <a:r>
              <a:rPr lang="id-ID" altLang="id-ID" sz="2000" b="1" dirty="0" smtClean="0">
                <a:solidFill>
                  <a:srgbClr val="0070C0"/>
                </a:solidFill>
                <a:cs typeface="+mn-cs"/>
              </a:rPr>
              <a:t>ektor usaha produktif yang dibiayai KUR, adalah :</a:t>
            </a:r>
          </a:p>
          <a:p>
            <a:pPr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d-ID" altLang="id-ID" sz="2000" b="1" dirty="0">
              <a:solidFill>
                <a:srgbClr val="0070C0"/>
              </a:solidFill>
              <a:cs typeface="+mn-cs"/>
            </a:endParaRP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altLang="id-ID" sz="2000" b="1" dirty="0" smtClean="0">
                <a:solidFill>
                  <a:srgbClr val="00B050"/>
                </a:solidFill>
                <a:cs typeface="+mn-cs"/>
              </a:rPr>
              <a:t>Sektor Pertanian</a:t>
            </a:r>
            <a:r>
              <a:rPr lang="id-ID" altLang="id-ID" sz="2000" b="1" dirty="0" smtClean="0">
                <a:solidFill>
                  <a:srgbClr val="0070C0"/>
                </a:solidFill>
                <a:cs typeface="+mn-cs"/>
              </a:rPr>
              <a:t>, seluruh usaha di sektor pertanian termasuk tanaman pangan, tanaman hortikultura, perkebunan dan peternakan.</a:t>
            </a: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altLang="id-ID" sz="2000" b="1" dirty="0" smtClean="0">
                <a:solidFill>
                  <a:srgbClr val="00B050"/>
                </a:solidFill>
                <a:cs typeface="+mn-cs"/>
              </a:rPr>
              <a:t>Perikanan</a:t>
            </a:r>
            <a:r>
              <a:rPr lang="id-ID" altLang="id-ID" sz="2000" b="1" dirty="0" smtClean="0">
                <a:solidFill>
                  <a:srgbClr val="0070C0"/>
                </a:solidFill>
                <a:cs typeface="+mn-cs"/>
              </a:rPr>
              <a:t>, seluruh usaha di sektor perikanan termasuk penangkapan dan pembudidayaan ikan.</a:t>
            </a: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altLang="id-ID" sz="2000" b="1" dirty="0" smtClean="0">
                <a:solidFill>
                  <a:srgbClr val="00B050"/>
                </a:solidFill>
                <a:cs typeface="+mn-cs"/>
              </a:rPr>
              <a:t>Industri Pengolahan</a:t>
            </a:r>
            <a:r>
              <a:rPr lang="id-ID" altLang="id-ID" sz="2000" b="1" dirty="0" smtClean="0">
                <a:solidFill>
                  <a:srgbClr val="0070C0"/>
                </a:solidFill>
                <a:cs typeface="+mn-cs"/>
              </a:rPr>
              <a:t>, seluruh usaha di sektor Industri Pengolahan termasuk industri kreatif di bidang periklanan, fesyen, film, animasi, video dan alat mesin pendukung kegiatan ketahanan pangan.</a:t>
            </a:r>
            <a:endParaRPr lang="en-US" altLang="id-ID" sz="2000" b="1" dirty="0" smtClean="0">
              <a:solidFill>
                <a:srgbClr val="0070C0"/>
              </a:solidFill>
              <a:cs typeface="+mn-cs"/>
            </a:endParaRP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altLang="id-ID" sz="2000" b="1" dirty="0" smtClean="0">
                <a:solidFill>
                  <a:srgbClr val="00B050"/>
                </a:solidFill>
                <a:cs typeface="+mn-cs"/>
              </a:rPr>
              <a:t>Perdagangan</a:t>
            </a:r>
            <a:r>
              <a:rPr lang="id-ID" altLang="id-ID" sz="2000" b="1" dirty="0" smtClean="0">
                <a:solidFill>
                  <a:srgbClr val="0070C0"/>
                </a:solidFill>
                <a:cs typeface="+mn-cs"/>
              </a:rPr>
              <a:t>, seluruh usaha di sektor perdagangan termasuk</a:t>
            </a:r>
            <a:r>
              <a:rPr lang="en-US" altLang="id-ID" sz="2000" b="1" dirty="0" smtClean="0">
                <a:solidFill>
                  <a:srgbClr val="0070C0"/>
                </a:solidFill>
                <a:cs typeface="+mn-cs"/>
              </a:rPr>
              <a:t> </a:t>
            </a:r>
            <a:r>
              <a:rPr lang="id-ID" altLang="id-ID" sz="2000" b="1" dirty="0" smtClean="0">
                <a:solidFill>
                  <a:srgbClr val="0070C0"/>
                </a:solidFill>
                <a:cs typeface="+mn-cs"/>
              </a:rPr>
              <a:t>kuliner dan pedagang eceran.</a:t>
            </a:r>
            <a:endParaRPr lang="en-US" altLang="id-ID" sz="2000" b="1" dirty="0" smtClean="0">
              <a:solidFill>
                <a:srgbClr val="0070C0"/>
              </a:solidFill>
              <a:cs typeface="+mn-cs"/>
            </a:endParaRP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altLang="id-ID" sz="2000" b="1" dirty="0" smtClean="0">
                <a:solidFill>
                  <a:srgbClr val="00B050"/>
                </a:solidFill>
                <a:cs typeface="+mn-cs"/>
              </a:rPr>
              <a:t>Jasa-jasa</a:t>
            </a:r>
            <a:r>
              <a:rPr lang="id-ID" altLang="id-ID" sz="2000" b="1" dirty="0" smtClean="0">
                <a:solidFill>
                  <a:srgbClr val="0070C0"/>
                </a:solidFill>
                <a:cs typeface="+mn-cs"/>
              </a:rPr>
              <a:t>, seluruh usaha sektor penyediaan akomodasi dan penyediaan makanan, sektor transportasi – pergudangan – dan komunikasi, sektor real estate – usaha persewaaan – jasa perusahaan, sektor jasa pendidikan, sektor jasa kemasyarakatan – sosial budaya – hiburan – perorangan lainnya.</a:t>
            </a:r>
            <a:endParaRPr lang="id-ID" altLang="id-ID" sz="1600" b="1" dirty="0" smtClean="0">
              <a:latin typeface="Agency FB" pitchFamily="34" charset="0"/>
              <a:cs typeface="+mn-cs"/>
            </a:endParaRP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altLang="id-ID" sz="2000" b="1" dirty="0" smtClean="0">
              <a:latin typeface="Agency FB" panose="020B0503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5400000">
            <a:off x="4038602" y="-4038600"/>
            <a:ext cx="1066800" cy="9144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6" descr="http://www.interiorplace.com/product_images/m/533/GR70110L__4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98709" y="3116314"/>
            <a:ext cx="6861604" cy="628980"/>
          </a:xfrm>
          <a:prstGeom prst="corner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3014" name="TextBox 3"/>
          <p:cNvSpPr txBox="1">
            <a:spLocks noChangeArrowheads="1"/>
          </p:cNvSpPr>
          <p:nvPr/>
        </p:nvSpPr>
        <p:spPr bwMode="auto">
          <a:xfrm>
            <a:off x="122238" y="3048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 sz="3200" b="1">
                <a:latin typeface="Bodoni MT" pitchFamily="18" charset="0"/>
              </a:rPr>
              <a:t>KUR Mikro</a:t>
            </a:r>
            <a:endParaRPr lang="en-US" altLang="id-ID" sz="3200" b="1">
              <a:latin typeface="Bodoni MT" pitchFamily="18" charset="0"/>
            </a:endParaRPr>
          </a:p>
        </p:txBody>
      </p:sp>
      <p:sp>
        <p:nvSpPr>
          <p:cNvPr id="4107" name="TextBox 8"/>
          <p:cNvSpPr txBox="1">
            <a:spLocks noChangeArrowheads="1"/>
          </p:cNvSpPr>
          <p:nvPr/>
        </p:nvSpPr>
        <p:spPr bwMode="auto">
          <a:xfrm>
            <a:off x="427038" y="1219200"/>
            <a:ext cx="8259762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KUR Mikro diberikan kepada penerima KUR dengan jumlah paling banyak sebesar Rp 25.000.000 (dua puluh lima juta rupiah) per individu / perorangan</a:t>
            </a:r>
          </a:p>
          <a:p>
            <a:pPr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d-ID" altLang="id-ID" sz="2800" b="1" dirty="0">
              <a:solidFill>
                <a:srgbClr val="0070C0"/>
              </a:solidFill>
              <a:cs typeface="+mn-cs"/>
            </a:endParaRPr>
          </a:p>
          <a:p>
            <a:pPr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Suku bunga sebesar 9 % (sembilan perseratus) efektif pertahun atau disesuaikan dengan suku bunga flat / anuitas yang setara.</a:t>
            </a:r>
          </a:p>
          <a:p>
            <a:pPr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d-ID" altLang="id-ID" sz="2800" b="1" dirty="0">
              <a:solidFill>
                <a:srgbClr val="0070C0"/>
              </a:solidFill>
              <a:cs typeface="+mn-cs"/>
            </a:endParaRPr>
          </a:p>
          <a:p>
            <a:pPr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Jangka waktu KUR Mikro :</a:t>
            </a: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Paling lambat 3 (tiga) tahun untuk kredit / pembiayaan modal kerja atau</a:t>
            </a: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Paling lambat 5 (lima) tahun untuk kredit / pembiayaan investasi.</a:t>
            </a:r>
            <a:endParaRPr lang="id-ID" altLang="id-ID" sz="2000" b="1" dirty="0" smtClean="0">
              <a:latin typeface="Agency FB" panose="020B0503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5400000">
            <a:off x="4038602" y="-4038600"/>
            <a:ext cx="1066800" cy="9144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6" descr="http://www.interiorplace.com/product_images/m/533/GR70110L__4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98709" y="3116314"/>
            <a:ext cx="6861604" cy="628980"/>
          </a:xfrm>
          <a:prstGeom prst="corner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4038" name="TextBox 3"/>
          <p:cNvSpPr txBox="1">
            <a:spLocks noChangeArrowheads="1"/>
          </p:cNvSpPr>
          <p:nvPr/>
        </p:nvSpPr>
        <p:spPr bwMode="auto">
          <a:xfrm>
            <a:off x="152400" y="762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 sz="3200" b="1">
                <a:latin typeface="Bodoni MT" pitchFamily="18" charset="0"/>
              </a:rPr>
              <a:t>Syarat penerima KUR Mikro</a:t>
            </a:r>
            <a:endParaRPr lang="en-US" altLang="id-ID" sz="3200" b="1">
              <a:latin typeface="Bodoni MT" pitchFamily="18" charset="0"/>
            </a:endParaRPr>
          </a:p>
        </p:txBody>
      </p:sp>
      <p:sp>
        <p:nvSpPr>
          <p:cNvPr id="4107" name="TextBox 8"/>
          <p:cNvSpPr txBox="1">
            <a:spLocks noChangeArrowheads="1"/>
          </p:cNvSpPr>
          <p:nvPr/>
        </p:nvSpPr>
        <p:spPr bwMode="auto">
          <a:xfrm>
            <a:off x="427038" y="1219200"/>
            <a:ext cx="8259762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altLang="id-ID" sz="2800" b="1" dirty="0" smtClean="0">
              <a:solidFill>
                <a:srgbClr val="0070C0"/>
              </a:solidFill>
              <a:cs typeface="+mn-cs"/>
            </a:endParaRP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Harus mempunyai usaha produktif dan layak yang telah berjalan minimum 6 (enam) bulan</a:t>
            </a: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altLang="id-ID" sz="2800" b="1" dirty="0" smtClean="0">
                <a:solidFill>
                  <a:srgbClr val="0070C0"/>
                </a:solidFill>
                <a:cs typeface="+mn-cs"/>
              </a:rPr>
              <a:t>Memiliki surat Izin Usaha Mikro dan Kecil yang diterbitkan pemerintah daerah setempat dan / atau surat izin lainnya.</a:t>
            </a:r>
          </a:p>
          <a:p>
            <a:pPr algn="just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altLang="id-ID" sz="2000" b="1" dirty="0" smtClean="0">
              <a:latin typeface="Agency FB" panose="020B0503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785</TotalTime>
  <Words>818</Words>
  <Application>Microsoft Office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Pemberian Kredit Usaha Rakyat (KUR) kepada TKI Purna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Penyaluran KUR melalui Lembaga Linkage dibagi 2 pola yakni :  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BAHAN PAPARAN KEPALA BNP2TKI ACARA LAUNCHING 4 PROGRAM NASIONAL DI KEMENTERIAN KOORDINATOR BIDANG PMK 27 JANUARI 2016</dc:title>
  <dc:creator>user</dc:creator>
  <cp:lastModifiedBy>Fitri</cp:lastModifiedBy>
  <cp:revision>30</cp:revision>
  <dcterms:created xsi:type="dcterms:W3CDTF">2016-01-22T02:02:21Z</dcterms:created>
  <dcterms:modified xsi:type="dcterms:W3CDTF">2016-10-14T03:02:11Z</dcterms:modified>
</cp:coreProperties>
</file>